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sldIdLst>
    <p:sldId id="356" r:id="rId2"/>
    <p:sldId id="344" r:id="rId3"/>
    <p:sldId id="345" r:id="rId4"/>
    <p:sldId id="346" r:id="rId5"/>
    <p:sldId id="347" r:id="rId6"/>
    <p:sldId id="348" r:id="rId7"/>
    <p:sldId id="289" r:id="rId8"/>
    <p:sldId id="349" r:id="rId9"/>
    <p:sldId id="350" r:id="rId10"/>
    <p:sldId id="351" r:id="rId11"/>
    <p:sldId id="308" r:id="rId12"/>
    <p:sldId id="352" r:id="rId13"/>
    <p:sldId id="353" r:id="rId14"/>
    <p:sldId id="357" r:id="rId15"/>
    <p:sldId id="358" r:id="rId16"/>
    <p:sldId id="354" r:id="rId17"/>
    <p:sldId id="295" r:id="rId18"/>
    <p:sldId id="296" r:id="rId19"/>
    <p:sldId id="355" r:id="rId20"/>
    <p:sldId id="297" r:id="rId21"/>
    <p:sldId id="298" r:id="rId22"/>
    <p:sldId id="299" r:id="rId23"/>
    <p:sldId id="300" r:id="rId24"/>
    <p:sldId id="294" r:id="rId25"/>
    <p:sldId id="361" r:id="rId26"/>
    <p:sldId id="360" r:id="rId27"/>
    <p:sldId id="301" r:id="rId28"/>
    <p:sldId id="30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38"/>
    <p:restoredTop sz="91918"/>
  </p:normalViewPr>
  <p:slideViewPr>
    <p:cSldViewPr snapToGrid="0" snapToObjects="1">
      <p:cViewPr>
        <p:scale>
          <a:sx n="130" d="100"/>
          <a:sy n="130" d="100"/>
        </p:scale>
        <p:origin x="128"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A045BB-2ED9-6748-988A-0FF2A8B288DA}" type="datetimeFigureOut">
              <a:rPr lang="en-US" smtClean="0"/>
              <a:t>1/25/26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5B4A1-9DC8-0E4C-BB98-1DF79D36A9DE}" type="slidenum">
              <a:rPr lang="en-US" smtClean="0"/>
              <a:t>‹#›</a:t>
            </a:fld>
            <a:endParaRPr lang="en-US"/>
          </a:p>
        </p:txBody>
      </p:sp>
    </p:spTree>
    <p:extLst>
      <p:ext uri="{BB962C8B-B14F-4D97-AF65-F5344CB8AC3E}">
        <p14:creationId xmlns:p14="http://schemas.microsoft.com/office/powerpoint/2010/main" val="2077405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how I generated the data for this plot in R:</a:t>
            </a:r>
          </a:p>
          <a:p>
            <a:endParaRPr lang="en-US"/>
          </a:p>
          <a:p>
            <a:r>
              <a:rPr lang="en-US"/>
              <a:t>library(MASS)</a:t>
            </a:r>
          </a:p>
          <a:p>
            <a:r>
              <a:rPr lang="en-US"/>
              <a:t>sigma&lt;-matrix(c(1,.7,.7,1),2,2)</a:t>
            </a:r>
          </a:p>
          <a:p>
            <a:r>
              <a:rPr lang="en-US"/>
              <a:t>mu&lt;-c(0,0)</a:t>
            </a:r>
          </a:p>
          <a:p>
            <a:r>
              <a:rPr lang="en-US"/>
              <a:t>bvn &lt;- mvrnorm(n=500, mu = mu, Sigma = sigma ) </a:t>
            </a:r>
          </a:p>
          <a:p>
            <a:endParaRPr lang="en-US"/>
          </a:p>
          <a:p>
            <a:r>
              <a:rPr lang="en-US"/>
              <a:t>plot(bvn,xlim=c(-3,3),ylim=c(-3,4),xlab="Theta",ylab="V")</a:t>
            </a:r>
          </a:p>
          <a:p>
            <a:r>
              <a:rPr lang="en-US"/>
              <a:t>abline(h=1,col="red")</a:t>
            </a:r>
          </a:p>
        </p:txBody>
      </p:sp>
      <p:sp>
        <p:nvSpPr>
          <p:cNvPr id="4" name="Slide Number Placeholder 3"/>
          <p:cNvSpPr>
            <a:spLocks noGrp="1"/>
          </p:cNvSpPr>
          <p:nvPr>
            <p:ph type="sldNum" sz="quarter" idx="5"/>
          </p:nvPr>
        </p:nvSpPr>
        <p:spPr/>
        <p:txBody>
          <a:bodyPr/>
          <a:lstStyle/>
          <a:p>
            <a:fld id="{C195B4A1-9DC8-0E4C-BB98-1DF79D36A9DE}" type="slidenum">
              <a:rPr lang="en-US" smtClean="0"/>
              <a:t>8</a:t>
            </a:fld>
            <a:endParaRPr lang="en-US"/>
          </a:p>
        </p:txBody>
      </p:sp>
    </p:spTree>
    <p:extLst>
      <p:ext uri="{BB962C8B-B14F-4D97-AF65-F5344CB8AC3E}">
        <p14:creationId xmlns:p14="http://schemas.microsoft.com/office/powerpoint/2010/main" val="833199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1C39A-DD1F-A148-B0D3-4A1B95791A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E534CF-C42F-E947-A288-82F2720F45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7F6B06-127F-E842-B63A-7E01ADB8A352}"/>
              </a:ext>
            </a:extLst>
          </p:cNvPr>
          <p:cNvSpPr>
            <a:spLocks noGrp="1"/>
          </p:cNvSpPr>
          <p:nvPr>
            <p:ph type="dt" sz="half" idx="10"/>
          </p:nvPr>
        </p:nvSpPr>
        <p:spPr/>
        <p:txBody>
          <a:bodyPr/>
          <a:lstStyle/>
          <a:p>
            <a:fld id="{33BB6E07-7DEB-724D-8C23-1856C3946DDD}" type="datetime1">
              <a:t>1/25/26</a:t>
            </a:fld>
            <a:endParaRPr lang="en-US"/>
          </a:p>
        </p:txBody>
      </p:sp>
      <p:sp>
        <p:nvSpPr>
          <p:cNvPr id="5" name="Footer Placeholder 4">
            <a:extLst>
              <a:ext uri="{FF2B5EF4-FFF2-40B4-BE49-F238E27FC236}">
                <a16:creationId xmlns:a16="http://schemas.microsoft.com/office/drawing/2014/main" id="{362F1D16-6683-824B-89A2-4307089006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D1ACEB-79E0-204B-9E6A-C6F8A4605A79}"/>
              </a:ext>
            </a:extLst>
          </p:cNvPr>
          <p:cNvSpPr>
            <a:spLocks noGrp="1"/>
          </p:cNvSpPr>
          <p:nvPr>
            <p:ph type="sldNum" sz="quarter" idx="12"/>
          </p:nvPr>
        </p:nvSpPr>
        <p:spPr/>
        <p:txBody>
          <a:bodyPr/>
          <a:lstStyle/>
          <a:p>
            <a:fld id="{0B97A0ED-0713-854E-AE67-C1B678B4A72A}" type="slidenum">
              <a:rPr lang="en-US" smtClean="0"/>
              <a:t>‹#›</a:t>
            </a:fld>
            <a:endParaRPr lang="en-US"/>
          </a:p>
        </p:txBody>
      </p:sp>
    </p:spTree>
    <p:extLst>
      <p:ext uri="{BB962C8B-B14F-4D97-AF65-F5344CB8AC3E}">
        <p14:creationId xmlns:p14="http://schemas.microsoft.com/office/powerpoint/2010/main" val="1924295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BCFFF-E244-9846-A016-E3A8E48F9A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34A35A-59A3-8344-B17D-7B922C89281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023E28-085A-2D4C-90F8-98DB75210DF4}"/>
              </a:ext>
            </a:extLst>
          </p:cNvPr>
          <p:cNvSpPr>
            <a:spLocks noGrp="1"/>
          </p:cNvSpPr>
          <p:nvPr>
            <p:ph type="dt" sz="half" idx="10"/>
          </p:nvPr>
        </p:nvSpPr>
        <p:spPr/>
        <p:txBody>
          <a:bodyPr/>
          <a:lstStyle/>
          <a:p>
            <a:fld id="{EE444E7C-57F9-2646-BDD5-6F79B223E060}" type="datetime1">
              <a:t>1/25/26</a:t>
            </a:fld>
            <a:endParaRPr lang="en-US"/>
          </a:p>
        </p:txBody>
      </p:sp>
      <p:sp>
        <p:nvSpPr>
          <p:cNvPr id="5" name="Footer Placeholder 4">
            <a:extLst>
              <a:ext uri="{FF2B5EF4-FFF2-40B4-BE49-F238E27FC236}">
                <a16:creationId xmlns:a16="http://schemas.microsoft.com/office/drawing/2014/main" id="{239EE92C-EED5-F94A-B2D1-BE4AB84919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7CC517-0968-F349-8741-10CED7628BBD}"/>
              </a:ext>
            </a:extLst>
          </p:cNvPr>
          <p:cNvSpPr>
            <a:spLocks noGrp="1"/>
          </p:cNvSpPr>
          <p:nvPr>
            <p:ph type="sldNum" sz="quarter" idx="12"/>
          </p:nvPr>
        </p:nvSpPr>
        <p:spPr/>
        <p:txBody>
          <a:bodyPr/>
          <a:lstStyle/>
          <a:p>
            <a:fld id="{0B97A0ED-0713-854E-AE67-C1B678B4A72A}" type="slidenum">
              <a:rPr lang="en-US" smtClean="0"/>
              <a:t>‹#›</a:t>
            </a:fld>
            <a:endParaRPr lang="en-US"/>
          </a:p>
        </p:txBody>
      </p:sp>
    </p:spTree>
    <p:extLst>
      <p:ext uri="{BB962C8B-B14F-4D97-AF65-F5344CB8AC3E}">
        <p14:creationId xmlns:p14="http://schemas.microsoft.com/office/powerpoint/2010/main" val="136468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D7C5D9-E6AD-F543-B705-F9E926039A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FA712F-695F-DC48-A229-04E3A0C196E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A0FC80-C037-CD43-8493-116566D1393E}"/>
              </a:ext>
            </a:extLst>
          </p:cNvPr>
          <p:cNvSpPr>
            <a:spLocks noGrp="1"/>
          </p:cNvSpPr>
          <p:nvPr>
            <p:ph type="dt" sz="half" idx="10"/>
          </p:nvPr>
        </p:nvSpPr>
        <p:spPr/>
        <p:txBody>
          <a:bodyPr/>
          <a:lstStyle/>
          <a:p>
            <a:fld id="{6BBB2BE4-1FD0-F841-B400-D554CE242E6C}" type="datetime1">
              <a:t>1/25/26</a:t>
            </a:fld>
            <a:endParaRPr lang="en-US"/>
          </a:p>
        </p:txBody>
      </p:sp>
      <p:sp>
        <p:nvSpPr>
          <p:cNvPr id="5" name="Footer Placeholder 4">
            <a:extLst>
              <a:ext uri="{FF2B5EF4-FFF2-40B4-BE49-F238E27FC236}">
                <a16:creationId xmlns:a16="http://schemas.microsoft.com/office/drawing/2014/main" id="{DC7969A5-A6FC-5648-8EE3-096166036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D2A83D-DC6E-FB40-8A48-74586AF71FB4}"/>
              </a:ext>
            </a:extLst>
          </p:cNvPr>
          <p:cNvSpPr>
            <a:spLocks noGrp="1"/>
          </p:cNvSpPr>
          <p:nvPr>
            <p:ph type="sldNum" sz="quarter" idx="12"/>
          </p:nvPr>
        </p:nvSpPr>
        <p:spPr/>
        <p:txBody>
          <a:bodyPr/>
          <a:lstStyle/>
          <a:p>
            <a:fld id="{0B97A0ED-0713-854E-AE67-C1B678B4A72A}" type="slidenum">
              <a:rPr lang="en-US" smtClean="0"/>
              <a:t>‹#›</a:t>
            </a:fld>
            <a:endParaRPr lang="en-US"/>
          </a:p>
        </p:txBody>
      </p:sp>
    </p:spTree>
    <p:extLst>
      <p:ext uri="{BB962C8B-B14F-4D97-AF65-F5344CB8AC3E}">
        <p14:creationId xmlns:p14="http://schemas.microsoft.com/office/powerpoint/2010/main" val="3515678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C4CF6-AD01-5543-803F-C54639204B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E48BBA-28F7-0643-B15F-D56C25F98B0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6F55F9-752E-EF46-B1BB-F890ADB20991}"/>
              </a:ext>
            </a:extLst>
          </p:cNvPr>
          <p:cNvSpPr>
            <a:spLocks noGrp="1"/>
          </p:cNvSpPr>
          <p:nvPr>
            <p:ph type="dt" sz="half" idx="10"/>
          </p:nvPr>
        </p:nvSpPr>
        <p:spPr/>
        <p:txBody>
          <a:bodyPr/>
          <a:lstStyle/>
          <a:p>
            <a:fld id="{A337887B-0420-4F4E-A047-ABDB69DD7D64}" type="datetime1">
              <a:t>1/25/26</a:t>
            </a:fld>
            <a:endParaRPr lang="en-US"/>
          </a:p>
        </p:txBody>
      </p:sp>
      <p:sp>
        <p:nvSpPr>
          <p:cNvPr id="5" name="Footer Placeholder 4">
            <a:extLst>
              <a:ext uri="{FF2B5EF4-FFF2-40B4-BE49-F238E27FC236}">
                <a16:creationId xmlns:a16="http://schemas.microsoft.com/office/drawing/2014/main" id="{AB9AAE76-683F-DF4F-AA92-A1A5B4DBA0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08E903-ED97-8E40-919F-C4E6759E7E0D}"/>
              </a:ext>
            </a:extLst>
          </p:cNvPr>
          <p:cNvSpPr>
            <a:spLocks noGrp="1"/>
          </p:cNvSpPr>
          <p:nvPr>
            <p:ph type="sldNum" sz="quarter" idx="12"/>
          </p:nvPr>
        </p:nvSpPr>
        <p:spPr/>
        <p:txBody>
          <a:bodyPr/>
          <a:lstStyle/>
          <a:p>
            <a:fld id="{0B97A0ED-0713-854E-AE67-C1B678B4A72A}" type="slidenum">
              <a:rPr lang="en-US" smtClean="0"/>
              <a:t>‹#›</a:t>
            </a:fld>
            <a:endParaRPr lang="en-US"/>
          </a:p>
        </p:txBody>
      </p:sp>
    </p:spTree>
    <p:extLst>
      <p:ext uri="{BB962C8B-B14F-4D97-AF65-F5344CB8AC3E}">
        <p14:creationId xmlns:p14="http://schemas.microsoft.com/office/powerpoint/2010/main" val="1027154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BE822-8388-3144-A79F-46DDE2647D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F9E753-968E-AF43-A069-5EE0A8A3A7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CF00C7A-50EC-CF46-84FE-359537D14AEC}"/>
              </a:ext>
            </a:extLst>
          </p:cNvPr>
          <p:cNvSpPr>
            <a:spLocks noGrp="1"/>
          </p:cNvSpPr>
          <p:nvPr>
            <p:ph type="dt" sz="half" idx="10"/>
          </p:nvPr>
        </p:nvSpPr>
        <p:spPr/>
        <p:txBody>
          <a:bodyPr/>
          <a:lstStyle/>
          <a:p>
            <a:fld id="{13CD65F4-CF46-FB45-BA6B-9EEC8BC66370}" type="datetime1">
              <a:t>1/25/26</a:t>
            </a:fld>
            <a:endParaRPr lang="en-US"/>
          </a:p>
        </p:txBody>
      </p:sp>
      <p:sp>
        <p:nvSpPr>
          <p:cNvPr id="5" name="Footer Placeholder 4">
            <a:extLst>
              <a:ext uri="{FF2B5EF4-FFF2-40B4-BE49-F238E27FC236}">
                <a16:creationId xmlns:a16="http://schemas.microsoft.com/office/drawing/2014/main" id="{8F06A446-B99F-A94C-AC0C-9D0E13E2D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E0DCD3-1C3F-C34E-93F4-801886513A79}"/>
              </a:ext>
            </a:extLst>
          </p:cNvPr>
          <p:cNvSpPr>
            <a:spLocks noGrp="1"/>
          </p:cNvSpPr>
          <p:nvPr>
            <p:ph type="sldNum" sz="quarter" idx="12"/>
          </p:nvPr>
        </p:nvSpPr>
        <p:spPr/>
        <p:txBody>
          <a:bodyPr/>
          <a:lstStyle/>
          <a:p>
            <a:fld id="{0B97A0ED-0713-854E-AE67-C1B678B4A72A}" type="slidenum">
              <a:rPr lang="en-US" smtClean="0"/>
              <a:t>‹#›</a:t>
            </a:fld>
            <a:endParaRPr lang="en-US"/>
          </a:p>
        </p:txBody>
      </p:sp>
    </p:spTree>
    <p:extLst>
      <p:ext uri="{BB962C8B-B14F-4D97-AF65-F5344CB8AC3E}">
        <p14:creationId xmlns:p14="http://schemas.microsoft.com/office/powerpoint/2010/main" val="3258842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FAE7-561D-D746-A9C4-7328980862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7316E3-7DD2-884E-8B6B-83B8CA10308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59B3D4-32C2-004C-A8DC-0A9944EDD2E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5C59EF-8F55-EC4C-87F9-E26235153B8B}"/>
              </a:ext>
            </a:extLst>
          </p:cNvPr>
          <p:cNvSpPr>
            <a:spLocks noGrp="1"/>
          </p:cNvSpPr>
          <p:nvPr>
            <p:ph type="dt" sz="half" idx="10"/>
          </p:nvPr>
        </p:nvSpPr>
        <p:spPr/>
        <p:txBody>
          <a:bodyPr/>
          <a:lstStyle/>
          <a:p>
            <a:fld id="{19B80986-08CA-AB40-84FF-E2743FDA1A49}" type="datetime1">
              <a:t>1/25/26</a:t>
            </a:fld>
            <a:endParaRPr lang="en-US"/>
          </a:p>
        </p:txBody>
      </p:sp>
      <p:sp>
        <p:nvSpPr>
          <p:cNvPr id="6" name="Footer Placeholder 5">
            <a:extLst>
              <a:ext uri="{FF2B5EF4-FFF2-40B4-BE49-F238E27FC236}">
                <a16:creationId xmlns:a16="http://schemas.microsoft.com/office/drawing/2014/main" id="{EABBEB57-B775-7C46-9CE3-9F920DD19C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451C04-543E-5E4D-9B03-9D559B3F66DA}"/>
              </a:ext>
            </a:extLst>
          </p:cNvPr>
          <p:cNvSpPr>
            <a:spLocks noGrp="1"/>
          </p:cNvSpPr>
          <p:nvPr>
            <p:ph type="sldNum" sz="quarter" idx="12"/>
          </p:nvPr>
        </p:nvSpPr>
        <p:spPr/>
        <p:txBody>
          <a:bodyPr/>
          <a:lstStyle/>
          <a:p>
            <a:fld id="{0B97A0ED-0713-854E-AE67-C1B678B4A72A}" type="slidenum">
              <a:rPr lang="en-US" smtClean="0"/>
              <a:t>‹#›</a:t>
            </a:fld>
            <a:endParaRPr lang="en-US"/>
          </a:p>
        </p:txBody>
      </p:sp>
    </p:spTree>
    <p:extLst>
      <p:ext uri="{BB962C8B-B14F-4D97-AF65-F5344CB8AC3E}">
        <p14:creationId xmlns:p14="http://schemas.microsoft.com/office/powerpoint/2010/main" val="2795363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F6A71-D5DD-8441-B67B-BBB8DCDC5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BF922E-AA81-2B43-B031-DD239A7241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A1FA3A4-D5F0-FE4B-96F8-51A011DCE6D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FD1CE6-8A9C-2C46-A1E4-8D7163C0FF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EC48417-6421-234A-99CC-49ADC1814B5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56567E-0258-4A4B-BCB3-337C01C422E3}"/>
              </a:ext>
            </a:extLst>
          </p:cNvPr>
          <p:cNvSpPr>
            <a:spLocks noGrp="1"/>
          </p:cNvSpPr>
          <p:nvPr>
            <p:ph type="dt" sz="half" idx="10"/>
          </p:nvPr>
        </p:nvSpPr>
        <p:spPr/>
        <p:txBody>
          <a:bodyPr/>
          <a:lstStyle/>
          <a:p>
            <a:fld id="{E781FDB9-57E3-9241-B74A-DBA989493D7D}" type="datetime1">
              <a:t>1/25/26</a:t>
            </a:fld>
            <a:endParaRPr lang="en-US"/>
          </a:p>
        </p:txBody>
      </p:sp>
      <p:sp>
        <p:nvSpPr>
          <p:cNvPr id="8" name="Footer Placeholder 7">
            <a:extLst>
              <a:ext uri="{FF2B5EF4-FFF2-40B4-BE49-F238E27FC236}">
                <a16:creationId xmlns:a16="http://schemas.microsoft.com/office/drawing/2014/main" id="{B7E777CD-E8A7-1A4C-85A7-4D501E7B21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93ED2D-A467-FB4B-8EB4-206998BEFE0A}"/>
              </a:ext>
            </a:extLst>
          </p:cNvPr>
          <p:cNvSpPr>
            <a:spLocks noGrp="1"/>
          </p:cNvSpPr>
          <p:nvPr>
            <p:ph type="sldNum" sz="quarter" idx="12"/>
          </p:nvPr>
        </p:nvSpPr>
        <p:spPr/>
        <p:txBody>
          <a:bodyPr/>
          <a:lstStyle/>
          <a:p>
            <a:fld id="{0B97A0ED-0713-854E-AE67-C1B678B4A72A}" type="slidenum">
              <a:rPr lang="en-US" smtClean="0"/>
              <a:t>‹#›</a:t>
            </a:fld>
            <a:endParaRPr lang="en-US"/>
          </a:p>
        </p:txBody>
      </p:sp>
    </p:spTree>
    <p:extLst>
      <p:ext uri="{BB962C8B-B14F-4D97-AF65-F5344CB8AC3E}">
        <p14:creationId xmlns:p14="http://schemas.microsoft.com/office/powerpoint/2010/main" val="72977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8EA55-90DB-7E4B-8C11-80C6A33679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9A4ABB-7AFF-6F48-B33F-BDB17D4E8086}"/>
              </a:ext>
            </a:extLst>
          </p:cNvPr>
          <p:cNvSpPr>
            <a:spLocks noGrp="1"/>
          </p:cNvSpPr>
          <p:nvPr>
            <p:ph type="dt" sz="half" idx="10"/>
          </p:nvPr>
        </p:nvSpPr>
        <p:spPr/>
        <p:txBody>
          <a:bodyPr/>
          <a:lstStyle/>
          <a:p>
            <a:fld id="{CDF9C1B4-14FF-074D-9DFA-DC35CBEC0C8A}" type="datetime1">
              <a:t>1/25/26</a:t>
            </a:fld>
            <a:endParaRPr lang="en-US"/>
          </a:p>
        </p:txBody>
      </p:sp>
      <p:sp>
        <p:nvSpPr>
          <p:cNvPr id="4" name="Footer Placeholder 3">
            <a:extLst>
              <a:ext uri="{FF2B5EF4-FFF2-40B4-BE49-F238E27FC236}">
                <a16:creationId xmlns:a16="http://schemas.microsoft.com/office/drawing/2014/main" id="{F9D0BD56-28BF-BC47-8662-BAAB14C8D4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EF5C44-4DB2-F547-BAC9-0EA5A1731F93}"/>
              </a:ext>
            </a:extLst>
          </p:cNvPr>
          <p:cNvSpPr>
            <a:spLocks noGrp="1"/>
          </p:cNvSpPr>
          <p:nvPr>
            <p:ph type="sldNum" sz="quarter" idx="12"/>
          </p:nvPr>
        </p:nvSpPr>
        <p:spPr/>
        <p:txBody>
          <a:bodyPr/>
          <a:lstStyle/>
          <a:p>
            <a:fld id="{0B97A0ED-0713-854E-AE67-C1B678B4A72A}" type="slidenum">
              <a:rPr lang="en-US" smtClean="0"/>
              <a:t>‹#›</a:t>
            </a:fld>
            <a:endParaRPr lang="en-US"/>
          </a:p>
        </p:txBody>
      </p:sp>
    </p:spTree>
    <p:extLst>
      <p:ext uri="{BB962C8B-B14F-4D97-AF65-F5344CB8AC3E}">
        <p14:creationId xmlns:p14="http://schemas.microsoft.com/office/powerpoint/2010/main" val="4120023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ADDE13-37F7-2E41-8FA2-10F6FD188F32}"/>
              </a:ext>
            </a:extLst>
          </p:cNvPr>
          <p:cNvSpPr>
            <a:spLocks noGrp="1"/>
          </p:cNvSpPr>
          <p:nvPr>
            <p:ph type="dt" sz="half" idx="10"/>
          </p:nvPr>
        </p:nvSpPr>
        <p:spPr/>
        <p:txBody>
          <a:bodyPr/>
          <a:lstStyle/>
          <a:p>
            <a:fld id="{2228F75C-BC3A-6945-9BB4-2587966BC3AF}" type="datetime1">
              <a:t>1/25/26</a:t>
            </a:fld>
            <a:endParaRPr lang="en-US"/>
          </a:p>
        </p:txBody>
      </p:sp>
      <p:sp>
        <p:nvSpPr>
          <p:cNvPr id="3" name="Footer Placeholder 2">
            <a:extLst>
              <a:ext uri="{FF2B5EF4-FFF2-40B4-BE49-F238E27FC236}">
                <a16:creationId xmlns:a16="http://schemas.microsoft.com/office/drawing/2014/main" id="{B6A60609-70EC-DF4F-97BE-CEBB01D442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6BAC87-03E5-814E-B14F-C2DCF65D544E}"/>
              </a:ext>
            </a:extLst>
          </p:cNvPr>
          <p:cNvSpPr>
            <a:spLocks noGrp="1"/>
          </p:cNvSpPr>
          <p:nvPr>
            <p:ph type="sldNum" sz="quarter" idx="12"/>
          </p:nvPr>
        </p:nvSpPr>
        <p:spPr/>
        <p:txBody>
          <a:bodyPr/>
          <a:lstStyle/>
          <a:p>
            <a:fld id="{0B97A0ED-0713-854E-AE67-C1B678B4A72A}" type="slidenum">
              <a:rPr lang="en-US" smtClean="0"/>
              <a:t>‹#›</a:t>
            </a:fld>
            <a:endParaRPr lang="en-US"/>
          </a:p>
        </p:txBody>
      </p:sp>
    </p:spTree>
    <p:extLst>
      <p:ext uri="{BB962C8B-B14F-4D97-AF65-F5344CB8AC3E}">
        <p14:creationId xmlns:p14="http://schemas.microsoft.com/office/powerpoint/2010/main" val="2133688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4E3-0519-2741-9836-89D503E949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2B972A-8F43-6B4C-8A4F-09C4193EF4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139879-0C02-FB40-B638-F416DD96C6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E1124E2-8013-1446-943F-90E8C5CE33B7}"/>
              </a:ext>
            </a:extLst>
          </p:cNvPr>
          <p:cNvSpPr>
            <a:spLocks noGrp="1"/>
          </p:cNvSpPr>
          <p:nvPr>
            <p:ph type="dt" sz="half" idx="10"/>
          </p:nvPr>
        </p:nvSpPr>
        <p:spPr/>
        <p:txBody>
          <a:bodyPr/>
          <a:lstStyle/>
          <a:p>
            <a:fld id="{9E815A24-6042-4041-A641-0DDE0B3B4F05}" type="datetime1">
              <a:t>1/25/26</a:t>
            </a:fld>
            <a:endParaRPr lang="en-US"/>
          </a:p>
        </p:txBody>
      </p:sp>
      <p:sp>
        <p:nvSpPr>
          <p:cNvPr id="6" name="Footer Placeholder 5">
            <a:extLst>
              <a:ext uri="{FF2B5EF4-FFF2-40B4-BE49-F238E27FC236}">
                <a16:creationId xmlns:a16="http://schemas.microsoft.com/office/drawing/2014/main" id="{B552C0D4-0CB4-6047-AFFB-AB3D588A0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D42813-4FB9-494D-9149-25E8DC69646D}"/>
              </a:ext>
            </a:extLst>
          </p:cNvPr>
          <p:cNvSpPr>
            <a:spLocks noGrp="1"/>
          </p:cNvSpPr>
          <p:nvPr>
            <p:ph type="sldNum" sz="quarter" idx="12"/>
          </p:nvPr>
        </p:nvSpPr>
        <p:spPr/>
        <p:txBody>
          <a:bodyPr/>
          <a:lstStyle/>
          <a:p>
            <a:fld id="{0B97A0ED-0713-854E-AE67-C1B678B4A72A}" type="slidenum">
              <a:rPr lang="en-US" smtClean="0"/>
              <a:t>‹#›</a:t>
            </a:fld>
            <a:endParaRPr lang="en-US"/>
          </a:p>
        </p:txBody>
      </p:sp>
    </p:spTree>
    <p:extLst>
      <p:ext uri="{BB962C8B-B14F-4D97-AF65-F5344CB8AC3E}">
        <p14:creationId xmlns:p14="http://schemas.microsoft.com/office/powerpoint/2010/main" val="1330072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6E214-B67B-1842-895A-8AFB2FA211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4AED4A-0EDF-664F-AF09-5D27599D33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FAE99B0-E56B-9B4C-BD84-D5649AB282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CB027E-9249-DA40-841B-CEA50DB35243}"/>
              </a:ext>
            </a:extLst>
          </p:cNvPr>
          <p:cNvSpPr>
            <a:spLocks noGrp="1"/>
          </p:cNvSpPr>
          <p:nvPr>
            <p:ph type="dt" sz="half" idx="10"/>
          </p:nvPr>
        </p:nvSpPr>
        <p:spPr/>
        <p:txBody>
          <a:bodyPr/>
          <a:lstStyle/>
          <a:p>
            <a:fld id="{322694A0-D5AB-FB46-8CB4-D42F469E28CB}" type="datetime1">
              <a:t>1/25/26</a:t>
            </a:fld>
            <a:endParaRPr lang="en-US"/>
          </a:p>
        </p:txBody>
      </p:sp>
      <p:sp>
        <p:nvSpPr>
          <p:cNvPr id="6" name="Footer Placeholder 5">
            <a:extLst>
              <a:ext uri="{FF2B5EF4-FFF2-40B4-BE49-F238E27FC236}">
                <a16:creationId xmlns:a16="http://schemas.microsoft.com/office/drawing/2014/main" id="{8D2DE9A3-71CB-2D42-B8A6-CFADF3DCF4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7FF176-C547-7641-A9C8-48F13B239011}"/>
              </a:ext>
            </a:extLst>
          </p:cNvPr>
          <p:cNvSpPr>
            <a:spLocks noGrp="1"/>
          </p:cNvSpPr>
          <p:nvPr>
            <p:ph type="sldNum" sz="quarter" idx="12"/>
          </p:nvPr>
        </p:nvSpPr>
        <p:spPr/>
        <p:txBody>
          <a:bodyPr/>
          <a:lstStyle/>
          <a:p>
            <a:fld id="{0B97A0ED-0713-854E-AE67-C1B678B4A72A}" type="slidenum">
              <a:rPr lang="en-US" smtClean="0"/>
              <a:t>‹#›</a:t>
            </a:fld>
            <a:endParaRPr lang="en-US"/>
          </a:p>
        </p:txBody>
      </p:sp>
    </p:spTree>
    <p:extLst>
      <p:ext uri="{BB962C8B-B14F-4D97-AF65-F5344CB8AC3E}">
        <p14:creationId xmlns:p14="http://schemas.microsoft.com/office/powerpoint/2010/main" val="2814386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CD8138-CD82-2D46-85A6-460DC8F625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3D3D98-B305-014C-817F-8EEF42DAC9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91548F-1A0A-474D-9681-A9FE21A107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462AEF-4AD9-964A-B9C6-315976D3F490}" type="datetime1">
              <a:t>1/25/26</a:t>
            </a:fld>
            <a:endParaRPr lang="en-US"/>
          </a:p>
        </p:txBody>
      </p:sp>
      <p:sp>
        <p:nvSpPr>
          <p:cNvPr id="5" name="Footer Placeholder 4">
            <a:extLst>
              <a:ext uri="{FF2B5EF4-FFF2-40B4-BE49-F238E27FC236}">
                <a16:creationId xmlns:a16="http://schemas.microsoft.com/office/drawing/2014/main" id="{E7DCD391-7FBD-EA46-9266-5F19F9ADFD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B03041-2579-5E4F-8D4A-871D7A43FB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97A0ED-0713-854E-AE67-C1B678B4A72A}" type="slidenum">
              <a:rPr lang="en-US" smtClean="0"/>
              <a:t>‹#›</a:t>
            </a:fld>
            <a:endParaRPr lang="en-US"/>
          </a:p>
        </p:txBody>
      </p:sp>
    </p:spTree>
    <p:extLst>
      <p:ext uri="{BB962C8B-B14F-4D97-AF65-F5344CB8AC3E}">
        <p14:creationId xmlns:p14="http://schemas.microsoft.com/office/powerpoint/2010/main" val="1019793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4.png"/><Relationship Id="rId7"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oleObject" Target="../embeddings/oleObject6.bin"/><Relationship Id="rId5" Type="http://schemas.openxmlformats.org/officeDocument/2006/relationships/image" Target="../media/image7.emf"/><Relationship Id="rId4" Type="http://schemas.openxmlformats.org/officeDocument/2006/relationships/oleObject" Target="../embeddings/oleObject5.bin"/></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8.emf"/><Relationship Id="rId4" Type="http://schemas.openxmlformats.org/officeDocument/2006/relationships/oleObject" Target="../embeddings/oleObject7.bin"/></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65.png"/><Relationship Id="rId7"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11.emf"/><Relationship Id="rId4" Type="http://schemas.openxmlformats.org/officeDocument/2006/relationships/oleObject" Target="../embeddings/oleObject8.bin"/><Relationship Id="rId9" Type="http://schemas.openxmlformats.org/officeDocument/2006/relationships/image" Target="../media/image12.emf"/></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10.bin"/><Relationship Id="rId1" Type="http://schemas.openxmlformats.org/officeDocument/2006/relationships/slideLayout" Target="../slideLayouts/slideLayout2.xml"/><Relationship Id="rId5"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20.emf"/><Relationship Id="rId3" Type="http://schemas.openxmlformats.org/officeDocument/2006/relationships/image" Target="../media/image16.emf"/><Relationship Id="rId7" Type="http://schemas.openxmlformats.org/officeDocument/2006/relationships/image" Target="../media/image18.emf"/><Relationship Id="rId12" Type="http://schemas.openxmlformats.org/officeDocument/2006/relationships/oleObject" Target="../embeddings/oleObject15.bin"/><Relationship Id="rId2"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13.bin"/><Relationship Id="rId11" Type="http://schemas.openxmlformats.org/officeDocument/2006/relationships/image" Target="../media/image19.emf"/><Relationship Id="rId5" Type="http://schemas.openxmlformats.org/officeDocument/2006/relationships/image" Target="../media/image17.emf"/><Relationship Id="rId10" Type="http://schemas.openxmlformats.org/officeDocument/2006/relationships/oleObject" Target="../embeddings/oleObject14.bin"/><Relationship Id="rId4" Type="http://schemas.openxmlformats.org/officeDocument/2006/relationships/oleObject" Target="../embeddings/oleObject12.bin"/><Relationship Id="rId9" Type="http://schemas.openxmlformats.org/officeDocument/2006/relationships/image" Target="../media/image78.png"/></Relationships>
</file>

<file path=ppt/slides/_rels/slide2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16.bin"/><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oleObject" Target="../embeddings/oleObject17.bin"/></Relationships>
</file>

<file path=ppt/slides/_rels/slide2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hyperlink" Target="https://en.wikipedia.org/wiki/Logistic_distribution" TargetMode="Externa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oleObject" Target="../embeddings/oleObject18.bin"/><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oleObject" Target="../embeddings/oleObject19.bin"/></Relationships>
</file>

<file path=ppt/slides/_rels/slide2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www.r-bloggers.com/normal-distribution-functio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0" y="576263"/>
            <a:ext cx="10515600" cy="2852737"/>
          </a:xfrm>
        </p:spPr>
        <p:txBody>
          <a:bodyPr/>
          <a:lstStyle/>
          <a:p>
            <a:pPr algn="ctr">
              <a:spcBef>
                <a:spcPct val="50000"/>
              </a:spcBef>
            </a:pPr>
            <a:r>
              <a:rPr lang="en-US" b="1">
                <a:cs typeface="Calibri"/>
              </a:rPr>
              <a:t>Using the Normal Ogive to Derive an Item Characteristic Curve</a:t>
            </a:r>
          </a:p>
        </p:txBody>
      </p:sp>
      <p:sp>
        <p:nvSpPr>
          <p:cNvPr id="6" name="Text Placeholder 5"/>
          <p:cNvSpPr>
            <a:spLocks noGrp="1"/>
          </p:cNvSpPr>
          <p:nvPr>
            <p:ph type="body" idx="1"/>
          </p:nvPr>
        </p:nvSpPr>
        <p:spPr/>
        <p:txBody>
          <a:bodyPr/>
          <a:lstStyle/>
          <a:p>
            <a:r>
              <a:rPr lang="en-US"/>
              <a:t>This section represents an elaboration/illustration of the narrative found in Lord &amp; Novick (1968, pp. 370-371) and in Thissen &amp; Orlando (2001, pp. 84-87).  </a:t>
            </a:r>
          </a:p>
        </p:txBody>
      </p:sp>
      <p:sp>
        <p:nvSpPr>
          <p:cNvPr id="2" name="Slide Number Placeholder 1">
            <a:extLst>
              <a:ext uri="{FF2B5EF4-FFF2-40B4-BE49-F238E27FC236}">
                <a16:creationId xmlns:a16="http://schemas.microsoft.com/office/drawing/2014/main" id="{92866C08-A2E1-CD4B-936B-8241A166C09D}"/>
              </a:ext>
            </a:extLst>
          </p:cNvPr>
          <p:cNvSpPr>
            <a:spLocks noGrp="1"/>
          </p:cNvSpPr>
          <p:nvPr>
            <p:ph type="sldNum" sz="quarter" idx="12"/>
          </p:nvPr>
        </p:nvSpPr>
        <p:spPr/>
        <p:txBody>
          <a:bodyPr/>
          <a:lstStyle/>
          <a:p>
            <a:fld id="{0B97A0ED-0713-854E-AE67-C1B678B4A72A}" type="slidenum">
              <a:rPr lang="en-US" smtClean="0"/>
              <a:t>1</a:t>
            </a:fld>
            <a:endParaRPr lang="en-US"/>
          </a:p>
        </p:txBody>
      </p:sp>
    </p:spTree>
    <p:extLst>
      <p:ext uri="{BB962C8B-B14F-4D97-AF65-F5344CB8AC3E}">
        <p14:creationId xmlns:p14="http://schemas.microsoft.com/office/powerpoint/2010/main" val="933363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b="1"/>
                  <a:t>When </a:t>
                </a:r>
                <a14:m>
                  <m:oMath xmlns:m="http://schemas.openxmlformats.org/officeDocument/2006/math">
                    <m:r>
                      <a:rPr lang="en-US" i="1">
                        <a:latin typeface="Cambria Math" panose="02040503050406030204" pitchFamily="18" charset="0"/>
                      </a:rPr>
                      <m:t>𝜃</m:t>
                    </m:r>
                    <m:r>
                      <a:rPr lang="en-US" b="0" i="1">
                        <a:latin typeface="Cambria Math" panose="02040503050406030204" pitchFamily="18" charset="0"/>
                      </a:rPr>
                      <m:t>=−</m:t>
                    </m:r>
                    <m:r>
                      <a:rPr lang="en-US" i="1">
                        <a:latin typeface="Cambria Math" panose="02040503050406030204" pitchFamily="18" charset="0"/>
                      </a:rPr>
                      <m:t>1 </m:t>
                    </m:r>
                  </m:oMath>
                </a14:m>
                <a:endParaRPr lang="en-US"/>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292"/>
                </a:stretch>
              </a:blipFill>
            </p:spPr>
            <p:txBody>
              <a:bodyPr/>
              <a:lstStyle/>
              <a:p>
                <a:r>
                  <a:rPr lang="en-US">
                    <a:noFill/>
                  </a:rPr>
                  <a:t> </a:t>
                </a:r>
              </a:p>
            </p:txBody>
          </p:sp>
        </mc:Fallback>
      </mc:AlternateContent>
      <p:graphicFrame>
        <p:nvGraphicFramePr>
          <p:cNvPr id="4" name="Object 3"/>
          <p:cNvGraphicFramePr>
            <a:graphicFrameLocks noChangeAspect="1"/>
          </p:cNvGraphicFramePr>
          <p:nvPr/>
        </p:nvGraphicFramePr>
        <p:xfrm>
          <a:off x="2411440" y="1819626"/>
          <a:ext cx="5421894" cy="741122"/>
        </p:xfrm>
        <a:graphic>
          <a:graphicData uri="http://schemas.openxmlformats.org/presentationml/2006/ole">
            <mc:AlternateContent xmlns:mc="http://schemas.openxmlformats.org/markup-compatibility/2006">
              <mc:Choice xmlns:v="urn:schemas-microsoft-com:vml" Requires="v">
                <p:oleObj name="Equation" r:id="rId4" imgW="1765300" imgH="241300" progId="Equation.DSMT4">
                  <p:embed/>
                </p:oleObj>
              </mc:Choice>
              <mc:Fallback>
                <p:oleObj name="Equation" r:id="rId4" imgW="1765300" imgH="241300" progId="Equation.DSMT4">
                  <p:embed/>
                  <p:pic>
                    <p:nvPicPr>
                      <p:cNvPr id="4" name="Object 3"/>
                      <p:cNvPicPr/>
                      <p:nvPr/>
                    </p:nvPicPr>
                    <p:blipFill>
                      <a:blip r:embed="rId5"/>
                      <a:stretch>
                        <a:fillRect/>
                      </a:stretch>
                    </p:blipFill>
                    <p:spPr>
                      <a:xfrm>
                        <a:off x="2411440" y="1819626"/>
                        <a:ext cx="5421894" cy="741122"/>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518325250"/>
              </p:ext>
            </p:extLst>
          </p:nvPr>
        </p:nvGraphicFramePr>
        <p:xfrm>
          <a:off x="2478778" y="2680712"/>
          <a:ext cx="3892349" cy="906955"/>
        </p:xfrm>
        <a:graphic>
          <a:graphicData uri="http://schemas.openxmlformats.org/presentationml/2006/ole">
            <mc:AlternateContent xmlns:mc="http://schemas.openxmlformats.org/markup-compatibility/2006">
              <mc:Choice xmlns:v="urn:schemas-microsoft-com:vml" Requires="v">
                <p:oleObj name="Equation" r:id="rId6" imgW="1308100" imgH="304800" progId="Equation.DSMT4">
                  <p:embed/>
                </p:oleObj>
              </mc:Choice>
              <mc:Fallback>
                <p:oleObj name="Equation" r:id="rId6" imgW="1308100" imgH="304800" progId="Equation.DSMT4">
                  <p:embed/>
                  <p:pic>
                    <p:nvPicPr>
                      <p:cNvPr id="5" name="Object 4"/>
                      <p:cNvPicPr/>
                      <p:nvPr/>
                    </p:nvPicPr>
                    <p:blipFill>
                      <a:blip r:embed="rId7"/>
                      <a:stretch>
                        <a:fillRect/>
                      </a:stretch>
                    </p:blipFill>
                    <p:spPr>
                      <a:xfrm>
                        <a:off x="2478778" y="2680712"/>
                        <a:ext cx="3892349" cy="906955"/>
                      </a:xfrm>
                      <a:prstGeom prst="rect">
                        <a:avLst/>
                      </a:prstGeom>
                    </p:spPr>
                  </p:pic>
                </p:oleObj>
              </mc:Fallback>
            </mc:AlternateContent>
          </a:graphicData>
        </a:graphic>
      </p:graphicFrame>
      <p:sp>
        <p:nvSpPr>
          <p:cNvPr id="7" name="TextBox 6"/>
          <p:cNvSpPr txBox="1"/>
          <p:nvPr/>
        </p:nvSpPr>
        <p:spPr>
          <a:xfrm>
            <a:off x="778987" y="3835588"/>
            <a:ext cx="11050956" cy="461665"/>
          </a:xfrm>
          <a:prstGeom prst="rect">
            <a:avLst/>
          </a:prstGeom>
          <a:noFill/>
        </p:spPr>
        <p:txBody>
          <a:bodyPr wrap="square" rtlCol="0">
            <a:spAutoFit/>
          </a:bodyPr>
          <a:lstStyle/>
          <a:p>
            <a:r>
              <a:rPr lang="en-US" sz="2400"/>
              <a:t>So if you plug these values into the cdf on previous page it follows that</a:t>
            </a:r>
          </a:p>
        </p:txBody>
      </p:sp>
      <p:sp>
        <p:nvSpPr>
          <p:cNvPr id="3" name="TextBox 2">
            <a:extLst>
              <a:ext uri="{FF2B5EF4-FFF2-40B4-BE49-F238E27FC236}">
                <a16:creationId xmlns:a16="http://schemas.microsoft.com/office/drawing/2014/main" id="{EDCE6F31-3D01-EA4A-A67A-322497C369D4}"/>
              </a:ext>
            </a:extLst>
          </p:cNvPr>
          <p:cNvSpPr txBox="1"/>
          <p:nvPr/>
        </p:nvSpPr>
        <p:spPr>
          <a:xfrm>
            <a:off x="1725865" y="5584574"/>
            <a:ext cx="7298266" cy="830997"/>
          </a:xfrm>
          <a:prstGeom prst="rect">
            <a:avLst/>
          </a:prstGeom>
          <a:noFill/>
          <a:ln>
            <a:solidFill>
              <a:schemeClr val="accent1"/>
            </a:solidFill>
          </a:ln>
        </p:spPr>
        <p:txBody>
          <a:bodyPr wrap="square" rtlCol="0">
            <a:spAutoFit/>
          </a:bodyPr>
          <a:lstStyle/>
          <a:p>
            <a:r>
              <a:rPr lang="en-US" sz="2400">
                <a:latin typeface="Courier New" panose="02070309020205020404" pitchFamily="49" charset="0"/>
                <a:cs typeface="Courier New" panose="02070309020205020404" pitchFamily="49" charset="0"/>
              </a:rPr>
              <a:t>&gt; 1-pnorm(1, mean=-.7, sd=.71)</a:t>
            </a:r>
          </a:p>
          <a:p>
            <a:r>
              <a:rPr lang="en-US" sz="2400">
                <a:latin typeface="Courier New" panose="02070309020205020404" pitchFamily="49" charset="0"/>
                <a:cs typeface="Courier New" panose="02070309020205020404" pitchFamily="49" charset="0"/>
              </a:rPr>
              <a:t>[1] 0.008324558</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F3A3617-92F5-8341-AB52-BBA722258558}"/>
                  </a:ext>
                </a:extLst>
              </p:cNvPr>
              <p:cNvSpPr txBox="1"/>
              <p:nvPr/>
            </p:nvSpPr>
            <p:spPr>
              <a:xfrm>
                <a:off x="1022511" y="4630687"/>
                <a:ext cx="870497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a:latin typeface="Cambria Math" panose="02040503050406030204" pitchFamily="18" charset="0"/>
                        </a:rPr>
                        <m:t>𝑃</m:t>
                      </m:r>
                      <m:d>
                        <m:dPr>
                          <m:endChr m:val="|"/>
                          <m:ctrlPr>
                            <a:rPr lang="en-US" sz="2800" b="0" i="1">
                              <a:latin typeface="Cambria Math" panose="02040503050406030204" pitchFamily="18" charset="0"/>
                            </a:rPr>
                          </m:ctrlPr>
                        </m:dPr>
                        <m:e>
                          <m:sSub>
                            <m:sSubPr>
                              <m:ctrlPr>
                                <a:rPr lang="en-US" sz="2800" b="0" i="1">
                                  <a:latin typeface="Cambria Math" panose="02040503050406030204" pitchFamily="18" charset="0"/>
                                </a:rPr>
                              </m:ctrlPr>
                            </m:sSubPr>
                            <m:e>
                              <m:r>
                                <a:rPr lang="en-US" sz="2800" b="0" i="1">
                                  <a:latin typeface="Cambria Math" panose="02040503050406030204" pitchFamily="18" charset="0"/>
                                </a:rPr>
                                <m:t>𝑉</m:t>
                              </m:r>
                            </m:e>
                            <m:sub>
                              <m:r>
                                <a:rPr lang="en-US" sz="2800" b="0" i="1">
                                  <a:latin typeface="Cambria Math" panose="02040503050406030204" pitchFamily="18" charset="0"/>
                                </a:rPr>
                                <m:t>1</m:t>
                              </m:r>
                            </m:sub>
                          </m:sSub>
                          <m:r>
                            <a:rPr lang="en-US" sz="2800" b="0" i="1">
                              <a:latin typeface="Cambria Math" panose="02040503050406030204" pitchFamily="18" charset="0"/>
                            </a:rPr>
                            <m:t>&gt;1</m:t>
                          </m:r>
                        </m:e>
                      </m:d>
                      <m:r>
                        <a:rPr lang="en-US" sz="2800" b="0" i="1">
                          <a:latin typeface="Cambria Math" panose="02040503050406030204" pitchFamily="18" charset="0"/>
                        </a:rPr>
                        <m:t>𝜃</m:t>
                      </m:r>
                      <m:r>
                        <a:rPr lang="en-US" sz="2800" b="0" i="1">
                          <a:latin typeface="Cambria Math" panose="02040503050406030204" pitchFamily="18" charset="0"/>
                        </a:rPr>
                        <m:t>=−1)=1−</m:t>
                      </m:r>
                      <m:r>
                        <a:rPr lang="en-US" sz="2800" b="0" i="1">
                          <a:latin typeface="Cambria Math" panose="02040503050406030204" pitchFamily="18" charset="0"/>
                        </a:rPr>
                        <m:t>𝑃</m:t>
                      </m:r>
                      <m:r>
                        <a:rPr lang="en-US" sz="2800" b="0" i="1">
                          <a:latin typeface="Cambria Math" panose="02040503050406030204" pitchFamily="18" charset="0"/>
                        </a:rPr>
                        <m:t>(</m:t>
                      </m:r>
                      <m:sSub>
                        <m:sSubPr>
                          <m:ctrlPr>
                            <a:rPr lang="en-US" sz="2800" b="0" i="1">
                              <a:latin typeface="Cambria Math" panose="02040503050406030204" pitchFamily="18" charset="0"/>
                            </a:rPr>
                          </m:ctrlPr>
                        </m:sSubPr>
                        <m:e>
                          <m:r>
                            <a:rPr lang="en-US" sz="2800" b="0" i="1">
                              <a:latin typeface="Cambria Math" panose="02040503050406030204" pitchFamily="18" charset="0"/>
                            </a:rPr>
                            <m:t>𝑉</m:t>
                          </m:r>
                        </m:e>
                        <m:sub>
                          <m:r>
                            <a:rPr lang="en-US" sz="2800" b="0" i="1">
                              <a:latin typeface="Cambria Math" panose="02040503050406030204" pitchFamily="18" charset="0"/>
                            </a:rPr>
                            <m:t>1</m:t>
                          </m:r>
                        </m:sub>
                      </m:sSub>
                      <m:r>
                        <a:rPr lang="en-US" sz="2800" b="0" i="1">
                          <a:latin typeface="Cambria Math" panose="02040503050406030204" pitchFamily="18" charset="0"/>
                        </a:rPr>
                        <m:t>≤1</m:t>
                      </m:r>
                      <m:d>
                        <m:dPr>
                          <m:begChr m:val="|"/>
                          <m:ctrlPr>
                            <a:rPr lang="en-US" sz="2800" b="0" i="1">
                              <a:latin typeface="Cambria Math" panose="02040503050406030204" pitchFamily="18" charset="0"/>
                            </a:rPr>
                          </m:ctrlPr>
                        </m:dPr>
                        <m:e>
                          <m:r>
                            <a:rPr lang="en-US" sz="2800" b="0" i="1">
                              <a:latin typeface="Cambria Math" panose="02040503050406030204" pitchFamily="18" charset="0"/>
                            </a:rPr>
                            <m:t>𝜃</m:t>
                          </m:r>
                          <m:r>
                            <a:rPr lang="en-US" sz="2800" b="0" i="1">
                              <a:latin typeface="Cambria Math" panose="02040503050406030204" pitchFamily="18" charset="0"/>
                            </a:rPr>
                            <m:t>=−1</m:t>
                          </m:r>
                        </m:e>
                      </m:d>
                      <m:r>
                        <a:rPr lang="en-US" sz="2800" b="0" i="1">
                          <a:latin typeface="Cambria Math" panose="02040503050406030204" pitchFamily="18" charset="0"/>
                        </a:rPr>
                        <m:t>=.01 </m:t>
                      </m:r>
                    </m:oMath>
                  </m:oMathPara>
                </a14:m>
                <a:endParaRPr lang="en-US" sz="2800"/>
              </a:p>
            </p:txBody>
          </p:sp>
        </mc:Choice>
        <mc:Fallback xmlns="">
          <p:sp>
            <p:nvSpPr>
              <p:cNvPr id="8" name="TextBox 7">
                <a:extLst>
                  <a:ext uri="{FF2B5EF4-FFF2-40B4-BE49-F238E27FC236}">
                    <a16:creationId xmlns:a16="http://schemas.microsoft.com/office/drawing/2014/main" id="{9F3A3617-92F5-8341-AB52-BBA722258558}"/>
                  </a:ext>
                </a:extLst>
              </p:cNvPr>
              <p:cNvSpPr txBox="1">
                <a:spLocks noRot="1" noChangeAspect="1" noMove="1" noResize="1" noEditPoints="1" noAdjustHandles="1" noChangeArrowheads="1" noChangeShapeType="1" noTextEdit="1"/>
              </p:cNvSpPr>
              <p:nvPr/>
            </p:nvSpPr>
            <p:spPr>
              <a:xfrm>
                <a:off x="1022511" y="4630687"/>
                <a:ext cx="8704974" cy="523220"/>
              </a:xfrm>
              <a:prstGeom prst="rect">
                <a:avLst/>
              </a:prstGeom>
              <a:blipFill>
                <a:blip r:embed="rId8"/>
                <a:stretch>
                  <a:fillRect b="-19048"/>
                </a:stretch>
              </a:blipFill>
            </p:spPr>
            <p:txBody>
              <a:bodyPr/>
              <a:lstStyle/>
              <a:p>
                <a:r>
                  <a:rPr lang="en-US">
                    <a:noFill/>
                  </a:rPr>
                  <a:t> </a:t>
                </a:r>
              </a:p>
            </p:txBody>
          </p:sp>
        </mc:Fallback>
      </mc:AlternateContent>
      <p:sp>
        <p:nvSpPr>
          <p:cNvPr id="9" name="Slide Number Placeholder 8">
            <a:extLst>
              <a:ext uri="{FF2B5EF4-FFF2-40B4-BE49-F238E27FC236}">
                <a16:creationId xmlns:a16="http://schemas.microsoft.com/office/drawing/2014/main" id="{DB806157-0351-3542-8AAF-C905366C4A34}"/>
              </a:ext>
            </a:extLst>
          </p:cNvPr>
          <p:cNvSpPr>
            <a:spLocks noGrp="1"/>
          </p:cNvSpPr>
          <p:nvPr>
            <p:ph type="sldNum" sz="quarter" idx="12"/>
          </p:nvPr>
        </p:nvSpPr>
        <p:spPr/>
        <p:txBody>
          <a:bodyPr/>
          <a:lstStyle/>
          <a:p>
            <a:fld id="{0B97A0ED-0713-854E-AE67-C1B678B4A72A}" type="slidenum">
              <a:rPr lang="en-US" smtClean="0"/>
              <a:t>10</a:t>
            </a:fld>
            <a:endParaRPr lang="en-US"/>
          </a:p>
        </p:txBody>
      </p:sp>
    </p:spTree>
    <p:extLst>
      <p:ext uri="{BB962C8B-B14F-4D97-AF65-F5344CB8AC3E}">
        <p14:creationId xmlns:p14="http://schemas.microsoft.com/office/powerpoint/2010/main" val="345853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0" i="1">
                        <a:latin typeface="Cambria Math" panose="02040503050406030204" pitchFamily="18" charset="0"/>
                      </a:rPr>
                      <m:t>𝑃</m:t>
                    </m:r>
                    <m:r>
                      <a:rPr lang="en-US" b="0" i="1">
                        <a:latin typeface="Cambria Math" panose="02040503050406030204" pitchFamily="18" charset="0"/>
                      </a:rPr>
                      <m:t>(</m:t>
                    </m:r>
                    <m:r>
                      <a:rPr lang="en-US" b="0" i="1">
                        <a:latin typeface="Cambria Math" panose="02040503050406030204" pitchFamily="18" charset="0"/>
                      </a:rPr>
                      <m:t>𝑉</m:t>
                    </m:r>
                    <m:r>
                      <a:rPr lang="en-US" b="0" i="1">
                        <a:latin typeface="Cambria Math" panose="02040503050406030204" pitchFamily="18" charset="0"/>
                      </a:rPr>
                      <m:t>≥1)</m:t>
                    </m:r>
                  </m:oMath>
                </a14:m>
                <a:r>
                  <a:rPr lang="en-US"/>
                  <a:t> </a:t>
                </a:r>
                <a:r>
                  <a:rPr lang="en-US" b="1"/>
                  <a:t>when </a:t>
                </a:r>
                <a14:m>
                  <m:oMath xmlns:m="http://schemas.openxmlformats.org/officeDocument/2006/math">
                    <m:r>
                      <a:rPr lang="en-US" b="0" i="1">
                        <a:latin typeface="Cambria Math" panose="02040503050406030204" pitchFamily="18" charset="0"/>
                      </a:rPr>
                      <m:t>𝜃</m:t>
                    </m:r>
                  </m:oMath>
                </a14:m>
                <a:r>
                  <a:rPr lang="en-US"/>
                  <a:t> </a:t>
                </a:r>
                <a14:m>
                  <m:oMath xmlns:m="http://schemas.openxmlformats.org/officeDocument/2006/math">
                    <m:r>
                      <a:rPr lang="en-US" i="1">
                        <a:latin typeface="Cambria Math" panose="02040503050406030204" pitchFamily="18" charset="0"/>
                      </a:rPr>
                      <m:t>= −1</m:t>
                    </m:r>
                  </m:oMath>
                </a14:m>
                <a:r>
                  <a:rPr lang="en-US"/>
                  <a:t> </a:t>
                </a:r>
                <a14:m>
                  <m:oMath xmlns:m="http://schemas.openxmlformats.org/officeDocument/2006/math">
                    <m:r>
                      <m:rPr>
                        <m:sty m:val="p"/>
                      </m:rPr>
                      <a:rPr lang="en-US" b="0" i="0">
                        <a:latin typeface="Cambria Math" panose="02040503050406030204" pitchFamily="18" charset="0"/>
                      </a:rPr>
                      <m:t>is</m:t>
                    </m:r>
                    <m:r>
                      <a:rPr lang="en-US" b="0" i="0">
                        <a:latin typeface="Cambria Math" panose="02040503050406030204" pitchFamily="18" charset="0"/>
                      </a:rPr>
                      <m:t> </m:t>
                    </m:r>
                    <m:r>
                      <a:rPr lang="en-US" i="1">
                        <a:latin typeface="Cambria Math" panose="02040503050406030204" pitchFamily="18" charset="0"/>
                      </a:rPr>
                      <m:t>.01</m:t>
                    </m:r>
                  </m:oMath>
                </a14:m>
                <a:endParaRPr lang="en-US"/>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C289DEC8-2CE1-8340-82C2-A7665C7F8340}"/>
              </a:ext>
            </a:extLst>
          </p:cNvPr>
          <p:cNvPicPr>
            <a:picLocks noChangeAspect="1"/>
          </p:cNvPicPr>
          <p:nvPr/>
        </p:nvPicPr>
        <p:blipFill>
          <a:blip r:embed="rId3"/>
          <a:stretch>
            <a:fillRect/>
          </a:stretch>
        </p:blipFill>
        <p:spPr>
          <a:xfrm>
            <a:off x="1828800" y="1379008"/>
            <a:ext cx="7670800" cy="5113867"/>
          </a:xfrm>
          <a:prstGeom prst="rect">
            <a:avLst/>
          </a:prstGeom>
        </p:spPr>
      </p:pic>
      <p:sp>
        <p:nvSpPr>
          <p:cNvPr id="7" name="Slide Number Placeholder 6">
            <a:extLst>
              <a:ext uri="{FF2B5EF4-FFF2-40B4-BE49-F238E27FC236}">
                <a16:creationId xmlns:a16="http://schemas.microsoft.com/office/drawing/2014/main" id="{8186617C-AD51-E54D-8DC7-E03DF27D25C3}"/>
              </a:ext>
            </a:extLst>
          </p:cNvPr>
          <p:cNvSpPr>
            <a:spLocks noGrp="1"/>
          </p:cNvSpPr>
          <p:nvPr>
            <p:ph type="sldNum" sz="quarter" idx="12"/>
          </p:nvPr>
        </p:nvSpPr>
        <p:spPr/>
        <p:txBody>
          <a:bodyPr/>
          <a:lstStyle/>
          <a:p>
            <a:fld id="{0B97A0ED-0713-854E-AE67-C1B678B4A72A}" type="slidenum">
              <a:rPr lang="en-US" smtClean="0"/>
              <a:t>11</a:t>
            </a:fld>
            <a:endParaRPr lang="en-US"/>
          </a:p>
        </p:txBody>
      </p:sp>
    </p:spTree>
    <p:extLst>
      <p:ext uri="{BB962C8B-B14F-4D97-AF65-F5344CB8AC3E}">
        <p14:creationId xmlns:p14="http://schemas.microsoft.com/office/powerpoint/2010/main" val="1614932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b="1"/>
                  <a:t>What about when </a:t>
                </a:r>
                <a14:m>
                  <m:oMath xmlns:m="http://schemas.openxmlformats.org/officeDocument/2006/math">
                    <m:r>
                      <a:rPr lang="en-US" b="0" i="1">
                        <a:latin typeface="Cambria Math" panose="02040503050406030204" pitchFamily="18" charset="0"/>
                      </a:rPr>
                      <m:t>𝜃</m:t>
                    </m:r>
                    <m:r>
                      <a:rPr lang="en-US" b="0" i="1">
                        <a:latin typeface="Cambria Math" panose="02040503050406030204" pitchFamily="18" charset="0"/>
                      </a:rPr>
                      <m:t> =1 </m:t>
                    </m:r>
                  </m:oMath>
                </a14:m>
                <a:r>
                  <a:rPr lang="en-US"/>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292"/>
                </a:stretch>
              </a:blipFill>
            </p:spPr>
            <p:txBody>
              <a:bodyPr/>
              <a:lstStyle/>
              <a:p>
                <a:r>
                  <a:rPr lang="en-US">
                    <a:noFill/>
                  </a:rPr>
                  <a:t> </a:t>
                </a:r>
              </a:p>
            </p:txBody>
          </p:sp>
        </mc:Fallback>
      </mc:AlternateContent>
      <p:graphicFrame>
        <p:nvGraphicFramePr>
          <p:cNvPr id="5" name="Object 4"/>
          <p:cNvGraphicFramePr>
            <a:graphicFrameLocks noChangeAspect="1"/>
          </p:cNvGraphicFramePr>
          <p:nvPr>
            <p:extLst>
              <p:ext uri="{D42A27DB-BD31-4B8C-83A1-F6EECF244321}">
                <p14:modId xmlns:p14="http://schemas.microsoft.com/office/powerpoint/2010/main" val="4077754974"/>
              </p:ext>
            </p:extLst>
          </p:nvPr>
        </p:nvGraphicFramePr>
        <p:xfrm>
          <a:off x="2614245" y="2819992"/>
          <a:ext cx="3892349" cy="906955"/>
        </p:xfrm>
        <a:graphic>
          <a:graphicData uri="http://schemas.openxmlformats.org/presentationml/2006/ole">
            <mc:AlternateContent xmlns:mc="http://schemas.openxmlformats.org/markup-compatibility/2006">
              <mc:Choice xmlns:v="urn:schemas-microsoft-com:vml" Requires="v">
                <p:oleObj name="Equation" r:id="rId4" imgW="1308100" imgH="304800" progId="Equation.DSMT4">
                  <p:embed/>
                </p:oleObj>
              </mc:Choice>
              <mc:Fallback>
                <p:oleObj name="Equation" r:id="rId4" imgW="1308100" imgH="304800" progId="Equation.DSMT4">
                  <p:embed/>
                  <p:pic>
                    <p:nvPicPr>
                      <p:cNvPr id="5" name="Object 4"/>
                      <p:cNvPicPr/>
                      <p:nvPr/>
                    </p:nvPicPr>
                    <p:blipFill>
                      <a:blip r:embed="rId5"/>
                      <a:stretch>
                        <a:fillRect/>
                      </a:stretch>
                    </p:blipFill>
                    <p:spPr>
                      <a:xfrm>
                        <a:off x="2614245" y="2819992"/>
                        <a:ext cx="3892349" cy="906955"/>
                      </a:xfrm>
                      <a:prstGeom prst="rect">
                        <a:avLst/>
                      </a:prstGeom>
                    </p:spPr>
                  </p:pic>
                </p:oleObj>
              </mc:Fallback>
            </mc:AlternateContent>
          </a:graphicData>
        </a:graphic>
      </p:graphicFrame>
      <p:sp>
        <p:nvSpPr>
          <p:cNvPr id="7" name="TextBox 6"/>
          <p:cNvSpPr txBox="1"/>
          <p:nvPr/>
        </p:nvSpPr>
        <p:spPr>
          <a:xfrm>
            <a:off x="1479706" y="3996807"/>
            <a:ext cx="7098051" cy="830997"/>
          </a:xfrm>
          <a:prstGeom prst="rect">
            <a:avLst/>
          </a:prstGeom>
          <a:noFill/>
        </p:spPr>
        <p:txBody>
          <a:bodyPr wrap="square" rtlCol="0">
            <a:spAutoFit/>
          </a:bodyPr>
          <a:lstStyle/>
          <a:p>
            <a:r>
              <a:rPr lang="en-US" sz="2400"/>
              <a:t>So if you plug these values into the cdf on previous page it follows that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91E542-0F4A-5E4B-87B9-7347123F933A}"/>
                  </a:ext>
                </a:extLst>
              </p:cNvPr>
              <p:cNvSpPr txBox="1"/>
              <p:nvPr/>
            </p:nvSpPr>
            <p:spPr>
              <a:xfrm>
                <a:off x="2271510" y="2010243"/>
                <a:ext cx="578537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a:latin typeface="Cambria Math" panose="02040503050406030204" pitchFamily="18" charset="0"/>
                        </a:rPr>
                        <m:t>𝐸</m:t>
                      </m:r>
                      <m:d>
                        <m:dPr>
                          <m:ctrlPr>
                            <a:rPr lang="en-US" sz="3600" b="0" i="1">
                              <a:latin typeface="Cambria Math" panose="02040503050406030204" pitchFamily="18" charset="0"/>
                            </a:rPr>
                          </m:ctrlPr>
                        </m:dPr>
                        <m:e>
                          <m:sSub>
                            <m:sSubPr>
                              <m:ctrlPr>
                                <a:rPr lang="en-US" sz="3600" b="0" i="1">
                                  <a:latin typeface="Cambria Math" panose="02040503050406030204" pitchFamily="18" charset="0"/>
                                </a:rPr>
                              </m:ctrlPr>
                            </m:sSubPr>
                            <m:e>
                              <m:r>
                                <a:rPr lang="en-US" sz="3600" b="0" i="1">
                                  <a:latin typeface="Cambria Math" panose="02040503050406030204" pitchFamily="18" charset="0"/>
                                </a:rPr>
                                <m:t>𝑉</m:t>
                              </m:r>
                            </m:e>
                            <m:sub>
                              <m:r>
                                <a:rPr lang="en-US" sz="3600" b="0" i="1">
                                  <a:latin typeface="Cambria Math" panose="02040503050406030204" pitchFamily="18" charset="0"/>
                                </a:rPr>
                                <m:t>1</m:t>
                              </m:r>
                            </m:sub>
                          </m:sSub>
                        </m:e>
                        <m:e>
                          <m:r>
                            <a:rPr lang="en-US" sz="3600" b="0" i="1">
                              <a:latin typeface="Cambria Math" panose="02040503050406030204" pitchFamily="18" charset="0"/>
                            </a:rPr>
                            <m:t>𝜃</m:t>
                          </m:r>
                        </m:e>
                      </m:d>
                      <m:r>
                        <a:rPr lang="en-US" sz="3600" b="0" i="1">
                          <a:latin typeface="Cambria Math" panose="02040503050406030204" pitchFamily="18" charset="0"/>
                        </a:rPr>
                        <m:t>=</m:t>
                      </m:r>
                      <m:r>
                        <a:rPr lang="en-US" sz="3600" b="0" i="1">
                          <a:latin typeface="Cambria Math" panose="02040503050406030204" pitchFamily="18" charset="0"/>
                        </a:rPr>
                        <m:t>𝜌𝜃</m:t>
                      </m:r>
                      <m:r>
                        <a:rPr lang="en-US" sz="3600" b="0" i="1">
                          <a:latin typeface="Cambria Math" panose="02040503050406030204" pitchFamily="18" charset="0"/>
                        </a:rPr>
                        <m:t>=.7</m:t>
                      </m:r>
                      <m:d>
                        <m:dPr>
                          <m:ctrlPr>
                            <a:rPr lang="en-US" sz="3600" b="0" i="1">
                              <a:latin typeface="Cambria Math" panose="02040503050406030204" pitchFamily="18" charset="0"/>
                            </a:rPr>
                          </m:ctrlPr>
                        </m:dPr>
                        <m:e>
                          <m:r>
                            <a:rPr lang="en-US" sz="3600" b="0" i="1">
                              <a:latin typeface="Cambria Math" panose="02040503050406030204" pitchFamily="18" charset="0"/>
                            </a:rPr>
                            <m:t>1</m:t>
                          </m:r>
                        </m:e>
                      </m:d>
                      <m:r>
                        <a:rPr lang="en-US" sz="3600" b="0" i="1">
                          <a:latin typeface="Cambria Math" panose="02040503050406030204" pitchFamily="18" charset="0"/>
                        </a:rPr>
                        <m:t>=.7</m:t>
                      </m:r>
                    </m:oMath>
                  </m:oMathPara>
                </a14:m>
                <a:endParaRPr lang="en-US"/>
              </a:p>
            </p:txBody>
          </p:sp>
        </mc:Choice>
        <mc:Fallback xmlns="">
          <p:sp>
            <p:nvSpPr>
              <p:cNvPr id="3" name="TextBox 2">
                <a:extLst>
                  <a:ext uri="{FF2B5EF4-FFF2-40B4-BE49-F238E27FC236}">
                    <a16:creationId xmlns:a16="http://schemas.microsoft.com/office/drawing/2014/main" id="{8291E542-0F4A-5E4B-87B9-7347123F933A}"/>
                  </a:ext>
                </a:extLst>
              </p:cNvPr>
              <p:cNvSpPr txBox="1">
                <a:spLocks noRot="1" noChangeAspect="1" noMove="1" noResize="1" noEditPoints="1" noAdjustHandles="1" noChangeArrowheads="1" noChangeShapeType="1" noTextEdit="1"/>
              </p:cNvSpPr>
              <p:nvPr/>
            </p:nvSpPr>
            <p:spPr>
              <a:xfrm>
                <a:off x="2271510" y="2010243"/>
                <a:ext cx="5785378" cy="646331"/>
              </a:xfrm>
              <a:prstGeom prst="rect">
                <a:avLst/>
              </a:prstGeom>
              <a:blipFill>
                <a:blip r:embed="rId6"/>
                <a:stretch>
                  <a:fillRect b="-21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A12BB3-3F3F-9343-B9EB-4690651F25C8}"/>
                  </a:ext>
                </a:extLst>
              </p:cNvPr>
              <p:cNvSpPr txBox="1"/>
              <p:nvPr/>
            </p:nvSpPr>
            <p:spPr>
              <a:xfrm>
                <a:off x="1013449" y="4966806"/>
                <a:ext cx="9519085" cy="646331"/>
              </a:xfrm>
              <a:prstGeom prst="rect">
                <a:avLst/>
              </a:prstGeom>
              <a:noFill/>
            </p:spPr>
            <p:txBody>
              <a:bodyPr wrap="square" rtlCol="0">
                <a:spAutoFit/>
              </a:bodyPr>
              <a:lstStyle/>
              <a:p>
                <a:r>
                  <a:rPr lang="en-US" sz="3600" b="0"/>
                  <a:t>P</a:t>
                </a:r>
                <a14:m>
                  <m:oMath xmlns:m="http://schemas.openxmlformats.org/officeDocument/2006/math">
                    <m:d>
                      <m:dPr>
                        <m:ctrlPr>
                          <a:rPr lang="en-US" sz="3600" b="0" i="1">
                            <a:latin typeface="Cambria Math" panose="02040503050406030204" pitchFamily="18" charset="0"/>
                          </a:rPr>
                        </m:ctrlPr>
                      </m:dPr>
                      <m:e>
                        <m:sSub>
                          <m:sSubPr>
                            <m:ctrlPr>
                              <a:rPr lang="en-US" sz="3600" b="0" i="1">
                                <a:latin typeface="Cambria Math" panose="02040503050406030204" pitchFamily="18" charset="0"/>
                              </a:rPr>
                            </m:ctrlPr>
                          </m:sSubPr>
                          <m:e>
                            <m:r>
                              <a:rPr lang="en-US" sz="3600" b="0" i="1">
                                <a:latin typeface="Cambria Math" panose="02040503050406030204" pitchFamily="18" charset="0"/>
                              </a:rPr>
                              <m:t>𝑉</m:t>
                            </m:r>
                          </m:e>
                          <m:sub>
                            <m:r>
                              <a:rPr lang="en-US" sz="3600" b="0" i="1">
                                <a:latin typeface="Cambria Math" panose="02040503050406030204" pitchFamily="18" charset="0"/>
                              </a:rPr>
                              <m:t>1</m:t>
                            </m:r>
                          </m:sub>
                        </m:sSub>
                        <m:r>
                          <a:rPr lang="en-US" sz="3600" b="0" i="1">
                            <a:latin typeface="Cambria Math" panose="02040503050406030204" pitchFamily="18" charset="0"/>
                          </a:rPr>
                          <m:t>&gt;1</m:t>
                        </m:r>
                      </m:e>
                      <m:e>
                        <m:r>
                          <a:rPr lang="en-US" sz="3600" b="0" i="1">
                            <a:latin typeface="Cambria Math" panose="02040503050406030204" pitchFamily="18" charset="0"/>
                          </a:rPr>
                          <m:t>𝜃</m:t>
                        </m:r>
                        <m:r>
                          <a:rPr lang="en-US" sz="3600" b="0" i="1">
                            <a:latin typeface="Cambria Math" panose="02040503050406030204" pitchFamily="18" charset="0"/>
                          </a:rPr>
                          <m:t>=1</m:t>
                        </m:r>
                      </m:e>
                    </m:d>
                    <m:r>
                      <a:rPr lang="en-US" sz="3600" b="0" i="1">
                        <a:latin typeface="Cambria Math" panose="02040503050406030204" pitchFamily="18" charset="0"/>
                      </a:rPr>
                      <m:t>=1−</m:t>
                    </m:r>
                    <m:r>
                      <a:rPr lang="en-US" sz="3600" b="0" i="1">
                        <a:latin typeface="Cambria Math" panose="02040503050406030204" pitchFamily="18" charset="0"/>
                      </a:rPr>
                      <m:t>𝑃</m:t>
                    </m:r>
                    <m:d>
                      <m:dPr>
                        <m:ctrlPr>
                          <a:rPr lang="en-US" sz="3600" b="0" i="1">
                            <a:latin typeface="Cambria Math" panose="02040503050406030204" pitchFamily="18" charset="0"/>
                          </a:rPr>
                        </m:ctrlPr>
                      </m:dPr>
                      <m:e>
                        <m:sSub>
                          <m:sSubPr>
                            <m:ctrlPr>
                              <a:rPr lang="en-US" sz="3600" b="0" i="1">
                                <a:latin typeface="Cambria Math" panose="02040503050406030204" pitchFamily="18" charset="0"/>
                              </a:rPr>
                            </m:ctrlPr>
                          </m:sSubPr>
                          <m:e>
                            <m:r>
                              <a:rPr lang="en-US" sz="3600" b="0" i="1">
                                <a:latin typeface="Cambria Math" panose="02040503050406030204" pitchFamily="18" charset="0"/>
                              </a:rPr>
                              <m:t>𝑉</m:t>
                            </m:r>
                          </m:e>
                          <m:sub>
                            <m:r>
                              <a:rPr lang="en-US" sz="3600" b="0" i="1">
                                <a:latin typeface="Cambria Math" panose="02040503050406030204" pitchFamily="18" charset="0"/>
                              </a:rPr>
                              <m:t>1</m:t>
                            </m:r>
                          </m:sub>
                        </m:sSub>
                        <m:r>
                          <a:rPr lang="en-US" sz="3600" b="0" i="1">
                            <a:latin typeface="Cambria Math" panose="02040503050406030204" pitchFamily="18" charset="0"/>
                          </a:rPr>
                          <m:t>≤1</m:t>
                        </m:r>
                      </m:e>
                      <m:e>
                        <m:r>
                          <a:rPr lang="en-US" sz="3600" b="0" i="1">
                            <a:latin typeface="Cambria Math" panose="02040503050406030204" pitchFamily="18" charset="0"/>
                          </a:rPr>
                          <m:t>𝜃</m:t>
                        </m:r>
                        <m:r>
                          <a:rPr lang="en-US" sz="3600" b="0" i="1">
                            <a:latin typeface="Cambria Math" panose="02040503050406030204" pitchFamily="18" charset="0"/>
                          </a:rPr>
                          <m:t>=1 </m:t>
                        </m:r>
                      </m:e>
                    </m:d>
                    <m:r>
                      <a:rPr lang="en-US" sz="3600" b="0" i="1">
                        <a:latin typeface="Cambria Math" panose="02040503050406030204" pitchFamily="18" charset="0"/>
                      </a:rPr>
                      <m:t>=.34 </m:t>
                    </m:r>
                  </m:oMath>
                </a14:m>
                <a:endParaRPr lang="en-US"/>
              </a:p>
            </p:txBody>
          </p:sp>
        </mc:Choice>
        <mc:Fallback xmlns="">
          <p:sp>
            <p:nvSpPr>
              <p:cNvPr id="8" name="TextBox 7">
                <a:extLst>
                  <a:ext uri="{FF2B5EF4-FFF2-40B4-BE49-F238E27FC236}">
                    <a16:creationId xmlns:a16="http://schemas.microsoft.com/office/drawing/2014/main" id="{B1A12BB3-3F3F-9343-B9EB-4690651F25C8}"/>
                  </a:ext>
                </a:extLst>
              </p:cNvPr>
              <p:cNvSpPr txBox="1">
                <a:spLocks noRot="1" noChangeAspect="1" noMove="1" noResize="1" noEditPoints="1" noAdjustHandles="1" noChangeArrowheads="1" noChangeShapeType="1" noTextEdit="1"/>
              </p:cNvSpPr>
              <p:nvPr/>
            </p:nvSpPr>
            <p:spPr>
              <a:xfrm>
                <a:off x="1013449" y="4966806"/>
                <a:ext cx="9519085" cy="646331"/>
              </a:xfrm>
              <a:prstGeom prst="rect">
                <a:avLst/>
              </a:prstGeom>
              <a:blipFill>
                <a:blip r:embed="rId7"/>
                <a:stretch>
                  <a:fillRect l="-1867" t="-13462" b="-3269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624DF603-22BD-AE4B-843B-3F69651B0588}"/>
              </a:ext>
            </a:extLst>
          </p:cNvPr>
          <p:cNvSpPr txBox="1"/>
          <p:nvPr/>
        </p:nvSpPr>
        <p:spPr>
          <a:xfrm>
            <a:off x="1864644" y="5932692"/>
            <a:ext cx="7816694" cy="830997"/>
          </a:xfrm>
          <a:prstGeom prst="rect">
            <a:avLst/>
          </a:prstGeom>
          <a:noFill/>
          <a:ln>
            <a:solidFill>
              <a:schemeClr val="accent1"/>
            </a:solidFill>
          </a:ln>
        </p:spPr>
        <p:txBody>
          <a:bodyPr wrap="square" rtlCol="0">
            <a:spAutoFit/>
          </a:bodyPr>
          <a:lstStyle/>
          <a:p>
            <a:r>
              <a:rPr lang="en-US" sz="2400">
                <a:latin typeface="Courier New" panose="02070309020205020404" pitchFamily="49" charset="0"/>
                <a:cs typeface="Courier New" panose="02070309020205020404" pitchFamily="49" charset="0"/>
              </a:rPr>
              <a:t>1-pnorm(1, mean=.7, sd=.71)</a:t>
            </a:r>
          </a:p>
          <a:p>
            <a:r>
              <a:rPr lang="en-US" sz="2400">
                <a:latin typeface="Courier New" panose="02070309020205020404" pitchFamily="49" charset="0"/>
                <a:cs typeface="Courier New" panose="02070309020205020404" pitchFamily="49" charset="0"/>
              </a:rPr>
              <a:t>[1] 0.3363172</a:t>
            </a:r>
          </a:p>
        </p:txBody>
      </p:sp>
      <p:sp>
        <p:nvSpPr>
          <p:cNvPr id="10" name="Slide Number Placeholder 9">
            <a:extLst>
              <a:ext uri="{FF2B5EF4-FFF2-40B4-BE49-F238E27FC236}">
                <a16:creationId xmlns:a16="http://schemas.microsoft.com/office/drawing/2014/main" id="{FB1C8745-E625-7741-B376-466D5CFCD12A}"/>
              </a:ext>
            </a:extLst>
          </p:cNvPr>
          <p:cNvSpPr>
            <a:spLocks noGrp="1"/>
          </p:cNvSpPr>
          <p:nvPr>
            <p:ph type="sldNum" sz="quarter" idx="12"/>
          </p:nvPr>
        </p:nvSpPr>
        <p:spPr/>
        <p:txBody>
          <a:bodyPr/>
          <a:lstStyle/>
          <a:p>
            <a:fld id="{0B97A0ED-0713-854E-AE67-C1B678B4A72A}" type="slidenum">
              <a:rPr lang="en-US" smtClean="0"/>
              <a:t>12</a:t>
            </a:fld>
            <a:endParaRPr lang="en-US"/>
          </a:p>
        </p:txBody>
      </p:sp>
    </p:spTree>
    <p:extLst>
      <p:ext uri="{BB962C8B-B14F-4D97-AF65-F5344CB8AC3E}">
        <p14:creationId xmlns:p14="http://schemas.microsoft.com/office/powerpoint/2010/main" val="1753435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0" i="1">
                        <a:latin typeface="Cambria Math" panose="02040503050406030204" pitchFamily="18" charset="0"/>
                      </a:rPr>
                      <m:t>𝑃</m:t>
                    </m:r>
                    <m:r>
                      <a:rPr lang="en-US" b="0" i="1">
                        <a:latin typeface="Cambria Math" panose="02040503050406030204" pitchFamily="18" charset="0"/>
                      </a:rPr>
                      <m:t>(</m:t>
                    </m:r>
                    <m:r>
                      <a:rPr lang="en-US" b="0" i="1">
                        <a:latin typeface="Cambria Math" panose="02040503050406030204" pitchFamily="18" charset="0"/>
                      </a:rPr>
                      <m:t>𝑉</m:t>
                    </m:r>
                    <m:r>
                      <a:rPr lang="en-US" b="0" i="1">
                        <a:latin typeface="Cambria Math" panose="02040503050406030204" pitchFamily="18" charset="0"/>
                      </a:rPr>
                      <m:t>&gt;1)</m:t>
                    </m:r>
                  </m:oMath>
                </a14:m>
                <a:r>
                  <a:rPr lang="en-US"/>
                  <a:t> </a:t>
                </a:r>
                <a:r>
                  <a:rPr lang="en-US" b="1"/>
                  <a:t>when </a:t>
                </a:r>
                <a14:m>
                  <m:oMath xmlns:m="http://schemas.openxmlformats.org/officeDocument/2006/math">
                    <m:r>
                      <a:rPr lang="en-US" b="0" i="1">
                        <a:latin typeface="Cambria Math" panose="02040503050406030204" pitchFamily="18" charset="0"/>
                      </a:rPr>
                      <m:t>𝜃</m:t>
                    </m:r>
                    <m:r>
                      <a:rPr lang="en-US" b="0" i="1">
                        <a:latin typeface="Cambria Math" panose="02040503050406030204" pitchFamily="18" charset="0"/>
                      </a:rPr>
                      <m:t>=1  </m:t>
                    </m:r>
                  </m:oMath>
                </a14:m>
                <a:r>
                  <a:rPr lang="en-US"/>
                  <a:t>is .34</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0599024B-1368-EB4B-ACF2-7C29FA315662}"/>
              </a:ext>
            </a:extLst>
          </p:cNvPr>
          <p:cNvPicPr>
            <a:picLocks noChangeAspect="1"/>
          </p:cNvPicPr>
          <p:nvPr/>
        </p:nvPicPr>
        <p:blipFill>
          <a:blip r:embed="rId3"/>
          <a:stretch>
            <a:fillRect/>
          </a:stretch>
        </p:blipFill>
        <p:spPr>
          <a:xfrm>
            <a:off x="1557868" y="1442155"/>
            <a:ext cx="7264400" cy="4842934"/>
          </a:xfrm>
          <a:prstGeom prst="rect">
            <a:avLst/>
          </a:prstGeom>
        </p:spPr>
      </p:pic>
      <p:sp>
        <p:nvSpPr>
          <p:cNvPr id="5" name="Slide Number Placeholder 4">
            <a:extLst>
              <a:ext uri="{FF2B5EF4-FFF2-40B4-BE49-F238E27FC236}">
                <a16:creationId xmlns:a16="http://schemas.microsoft.com/office/drawing/2014/main" id="{3FBD6D83-CC01-DF4F-9F2D-B559F6A6A88D}"/>
              </a:ext>
            </a:extLst>
          </p:cNvPr>
          <p:cNvSpPr>
            <a:spLocks noGrp="1"/>
          </p:cNvSpPr>
          <p:nvPr>
            <p:ph type="sldNum" sz="quarter" idx="12"/>
          </p:nvPr>
        </p:nvSpPr>
        <p:spPr/>
        <p:txBody>
          <a:bodyPr/>
          <a:lstStyle/>
          <a:p>
            <a:fld id="{0B97A0ED-0713-854E-AE67-C1B678B4A72A}" type="slidenum">
              <a:rPr lang="en-US" smtClean="0"/>
              <a:t>13</a:t>
            </a:fld>
            <a:endParaRPr lang="en-US"/>
          </a:p>
        </p:txBody>
      </p:sp>
    </p:spTree>
    <p:extLst>
      <p:ext uri="{BB962C8B-B14F-4D97-AF65-F5344CB8AC3E}">
        <p14:creationId xmlns:p14="http://schemas.microsoft.com/office/powerpoint/2010/main" val="128712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b="1"/>
                  <a:t>What about when </a:t>
                </a:r>
                <a14:m>
                  <m:oMath xmlns:m="http://schemas.openxmlformats.org/officeDocument/2006/math">
                    <m:r>
                      <a:rPr lang="en-US" b="0" i="1">
                        <a:latin typeface="Cambria Math" panose="02040503050406030204" pitchFamily="18" charset="0"/>
                      </a:rPr>
                      <m:t>𝜃</m:t>
                    </m:r>
                    <m:r>
                      <a:rPr lang="en-US" b="0" i="1">
                        <a:latin typeface="Cambria Math" panose="02040503050406030204" pitchFamily="18" charset="0"/>
                      </a:rPr>
                      <m:t> = 2 </m:t>
                    </m:r>
                  </m:oMath>
                </a14:m>
                <a:r>
                  <a:rPr lang="en-US"/>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292"/>
                </a:stretch>
              </a:blipFill>
            </p:spPr>
            <p:txBody>
              <a:bodyPr/>
              <a:lstStyle/>
              <a:p>
                <a:r>
                  <a:rPr lang="en-US">
                    <a:noFill/>
                  </a:rPr>
                  <a:t> </a:t>
                </a:r>
              </a:p>
            </p:txBody>
          </p:sp>
        </mc:Fallback>
      </mc:AlternateContent>
      <p:graphicFrame>
        <p:nvGraphicFramePr>
          <p:cNvPr id="4" name="Object 3"/>
          <p:cNvGraphicFramePr>
            <a:graphicFrameLocks noChangeAspect="1"/>
          </p:cNvGraphicFramePr>
          <p:nvPr>
            <p:extLst>
              <p:ext uri="{D42A27DB-BD31-4B8C-83A1-F6EECF244321}">
                <p14:modId xmlns:p14="http://schemas.microsoft.com/office/powerpoint/2010/main" val="3391468420"/>
              </p:ext>
            </p:extLst>
          </p:nvPr>
        </p:nvGraphicFramePr>
        <p:xfrm>
          <a:off x="2310871" y="1729975"/>
          <a:ext cx="5148262" cy="741363"/>
        </p:xfrm>
        <a:graphic>
          <a:graphicData uri="http://schemas.openxmlformats.org/presentationml/2006/ole">
            <mc:AlternateContent xmlns:mc="http://schemas.openxmlformats.org/markup-compatibility/2006">
              <mc:Choice xmlns:v="urn:schemas-microsoft-com:vml" Requires="v">
                <p:oleObj name="Equation" r:id="rId4" imgW="1676400" imgH="241300" progId="Equation.DSMT4">
                  <p:embed/>
                </p:oleObj>
              </mc:Choice>
              <mc:Fallback>
                <p:oleObj name="Equation" r:id="rId4" imgW="1676400" imgH="241300" progId="Equation.DSMT4">
                  <p:embed/>
                  <p:pic>
                    <p:nvPicPr>
                      <p:cNvPr id="4" name="Object 3"/>
                      <p:cNvPicPr/>
                      <p:nvPr/>
                    </p:nvPicPr>
                    <p:blipFill>
                      <a:blip r:embed="rId5"/>
                      <a:stretch>
                        <a:fillRect/>
                      </a:stretch>
                    </p:blipFill>
                    <p:spPr>
                      <a:xfrm>
                        <a:off x="2310871" y="1729975"/>
                        <a:ext cx="5148262" cy="741363"/>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886489502"/>
              </p:ext>
            </p:extLst>
          </p:nvPr>
        </p:nvGraphicFramePr>
        <p:xfrm>
          <a:off x="2310871" y="2767905"/>
          <a:ext cx="3892349" cy="906955"/>
        </p:xfrm>
        <a:graphic>
          <a:graphicData uri="http://schemas.openxmlformats.org/presentationml/2006/ole">
            <mc:AlternateContent xmlns:mc="http://schemas.openxmlformats.org/markup-compatibility/2006">
              <mc:Choice xmlns:v="urn:schemas-microsoft-com:vml" Requires="v">
                <p:oleObj name="Equation" r:id="rId6" imgW="1308100" imgH="304800" progId="Equation.DSMT4">
                  <p:embed/>
                </p:oleObj>
              </mc:Choice>
              <mc:Fallback>
                <p:oleObj name="Equation" r:id="rId6" imgW="1308100" imgH="304800" progId="Equation.DSMT4">
                  <p:embed/>
                  <p:pic>
                    <p:nvPicPr>
                      <p:cNvPr id="5" name="Object 4"/>
                      <p:cNvPicPr/>
                      <p:nvPr/>
                    </p:nvPicPr>
                    <p:blipFill>
                      <a:blip r:embed="rId7"/>
                      <a:stretch>
                        <a:fillRect/>
                      </a:stretch>
                    </p:blipFill>
                    <p:spPr>
                      <a:xfrm>
                        <a:off x="2310871" y="2767905"/>
                        <a:ext cx="3892349" cy="906955"/>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694605735"/>
              </p:ext>
            </p:extLst>
          </p:nvPr>
        </p:nvGraphicFramePr>
        <p:xfrm>
          <a:off x="2122489" y="4673035"/>
          <a:ext cx="6827837" cy="641350"/>
        </p:xfrm>
        <a:graphic>
          <a:graphicData uri="http://schemas.openxmlformats.org/presentationml/2006/ole">
            <mc:AlternateContent xmlns:mc="http://schemas.openxmlformats.org/markup-compatibility/2006">
              <mc:Choice xmlns:v="urn:schemas-microsoft-com:vml" Requires="v">
                <p:oleObj name="Equation" r:id="rId8" imgW="2565400" imgH="241300" progId="Equation.DSMT4">
                  <p:embed/>
                </p:oleObj>
              </mc:Choice>
              <mc:Fallback>
                <p:oleObj name="Equation" r:id="rId8" imgW="2565400" imgH="241300" progId="Equation.DSMT4">
                  <p:embed/>
                  <p:pic>
                    <p:nvPicPr>
                      <p:cNvPr id="6" name="Object 5"/>
                      <p:cNvPicPr/>
                      <p:nvPr/>
                    </p:nvPicPr>
                    <p:blipFill>
                      <a:blip r:embed="rId9"/>
                      <a:stretch>
                        <a:fillRect/>
                      </a:stretch>
                    </p:blipFill>
                    <p:spPr>
                      <a:xfrm>
                        <a:off x="2122489" y="4673035"/>
                        <a:ext cx="6827837" cy="641350"/>
                      </a:xfrm>
                      <a:prstGeom prst="rect">
                        <a:avLst/>
                      </a:prstGeom>
                    </p:spPr>
                  </p:pic>
                </p:oleObj>
              </mc:Fallback>
            </mc:AlternateContent>
          </a:graphicData>
        </a:graphic>
      </p:graphicFrame>
      <p:sp>
        <p:nvSpPr>
          <p:cNvPr id="7" name="TextBox 6"/>
          <p:cNvSpPr txBox="1"/>
          <p:nvPr/>
        </p:nvSpPr>
        <p:spPr>
          <a:xfrm>
            <a:off x="1157978" y="3892385"/>
            <a:ext cx="9967222" cy="461665"/>
          </a:xfrm>
          <a:prstGeom prst="rect">
            <a:avLst/>
          </a:prstGeom>
          <a:noFill/>
        </p:spPr>
        <p:txBody>
          <a:bodyPr wrap="square" rtlCol="0">
            <a:spAutoFit/>
          </a:bodyPr>
          <a:lstStyle/>
          <a:p>
            <a:r>
              <a:rPr lang="en-US" sz="2400"/>
              <a:t>So if you plug these values into the cdf on previous page it follows that</a:t>
            </a:r>
          </a:p>
        </p:txBody>
      </p:sp>
      <p:sp>
        <p:nvSpPr>
          <p:cNvPr id="8" name="TextBox 7">
            <a:extLst>
              <a:ext uri="{FF2B5EF4-FFF2-40B4-BE49-F238E27FC236}">
                <a16:creationId xmlns:a16="http://schemas.microsoft.com/office/drawing/2014/main" id="{F0310A72-D14E-844F-86D2-87EA0AF98C6C}"/>
              </a:ext>
            </a:extLst>
          </p:cNvPr>
          <p:cNvSpPr txBox="1"/>
          <p:nvPr/>
        </p:nvSpPr>
        <p:spPr>
          <a:xfrm>
            <a:off x="1628060" y="5775097"/>
            <a:ext cx="7816694" cy="830997"/>
          </a:xfrm>
          <a:prstGeom prst="rect">
            <a:avLst/>
          </a:prstGeom>
          <a:noFill/>
          <a:ln>
            <a:solidFill>
              <a:schemeClr val="accent1"/>
            </a:solidFill>
          </a:ln>
        </p:spPr>
        <p:txBody>
          <a:bodyPr wrap="square" rtlCol="0">
            <a:spAutoFit/>
          </a:bodyPr>
          <a:lstStyle/>
          <a:p>
            <a:r>
              <a:rPr lang="en-US" sz="2400">
                <a:latin typeface="Courier New" panose="02070309020205020404" pitchFamily="49" charset="0"/>
                <a:cs typeface="Courier New" panose="02070309020205020404" pitchFamily="49" charset="0"/>
              </a:rPr>
              <a:t>&gt; 1-pnorm(1, mean=1.4, sd=.71)</a:t>
            </a:r>
          </a:p>
          <a:p>
            <a:r>
              <a:rPr lang="en-US" sz="2400">
                <a:latin typeface="Courier New" panose="02070309020205020404" pitchFamily="49" charset="0"/>
                <a:cs typeface="Courier New" panose="02070309020205020404" pitchFamily="49" charset="0"/>
              </a:rPr>
              <a:t>[1] 0.713412</a:t>
            </a:r>
          </a:p>
        </p:txBody>
      </p:sp>
      <p:sp>
        <p:nvSpPr>
          <p:cNvPr id="3" name="Slide Number Placeholder 2">
            <a:extLst>
              <a:ext uri="{FF2B5EF4-FFF2-40B4-BE49-F238E27FC236}">
                <a16:creationId xmlns:a16="http://schemas.microsoft.com/office/drawing/2014/main" id="{160B078F-DDB3-1B44-AF3F-48DF6EB3CB04}"/>
              </a:ext>
            </a:extLst>
          </p:cNvPr>
          <p:cNvSpPr>
            <a:spLocks noGrp="1"/>
          </p:cNvSpPr>
          <p:nvPr>
            <p:ph type="sldNum" sz="quarter" idx="12"/>
          </p:nvPr>
        </p:nvSpPr>
        <p:spPr/>
        <p:txBody>
          <a:bodyPr/>
          <a:lstStyle/>
          <a:p>
            <a:fld id="{0B97A0ED-0713-854E-AE67-C1B678B4A72A}" type="slidenum">
              <a:rPr lang="en-US" smtClean="0"/>
              <a:t>14</a:t>
            </a:fld>
            <a:endParaRPr lang="en-US"/>
          </a:p>
        </p:txBody>
      </p:sp>
    </p:spTree>
    <p:extLst>
      <p:ext uri="{BB962C8B-B14F-4D97-AF65-F5344CB8AC3E}">
        <p14:creationId xmlns:p14="http://schemas.microsoft.com/office/powerpoint/2010/main" val="3790158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0" i="1">
                        <a:latin typeface="Cambria Math" panose="02040503050406030204" pitchFamily="18" charset="0"/>
                      </a:rPr>
                      <m:t>𝑃</m:t>
                    </m:r>
                    <m:r>
                      <a:rPr lang="en-US" b="0" i="1">
                        <a:latin typeface="Cambria Math" panose="02040503050406030204" pitchFamily="18" charset="0"/>
                      </a:rPr>
                      <m:t>(</m:t>
                    </m:r>
                    <m:r>
                      <a:rPr lang="en-US" b="0" i="1">
                        <a:latin typeface="Cambria Math" panose="02040503050406030204" pitchFamily="18" charset="0"/>
                      </a:rPr>
                      <m:t>𝑉</m:t>
                    </m:r>
                    <m:r>
                      <a:rPr lang="en-US" b="0" i="1">
                        <a:latin typeface="Cambria Math" panose="02040503050406030204" pitchFamily="18" charset="0"/>
                      </a:rPr>
                      <m:t>&gt;1)</m:t>
                    </m:r>
                  </m:oMath>
                </a14:m>
                <a:r>
                  <a:rPr lang="en-US"/>
                  <a:t> </a:t>
                </a:r>
                <a:r>
                  <a:rPr lang="en-US" b="1"/>
                  <a:t>when </a:t>
                </a:r>
                <a14:m>
                  <m:oMath xmlns:m="http://schemas.openxmlformats.org/officeDocument/2006/math">
                    <m:r>
                      <a:rPr lang="en-US" b="0" i="1">
                        <a:latin typeface="Cambria Math" panose="02040503050406030204" pitchFamily="18" charset="0"/>
                      </a:rPr>
                      <m:t>𝜃</m:t>
                    </m:r>
                    <m:r>
                      <a:rPr lang="en-US" b="0" i="1">
                        <a:latin typeface="Cambria Math" panose="02040503050406030204" pitchFamily="18" charset="0"/>
                      </a:rPr>
                      <m:t>=2</m:t>
                    </m:r>
                  </m:oMath>
                </a14:m>
                <a:r>
                  <a:rPr lang="en-US"/>
                  <a:t>  is .72</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F24A12F-B74F-0240-B717-6590969EB4E1}"/>
              </a:ext>
            </a:extLst>
          </p:cNvPr>
          <p:cNvPicPr>
            <a:picLocks noChangeAspect="1"/>
          </p:cNvPicPr>
          <p:nvPr/>
        </p:nvPicPr>
        <p:blipFill>
          <a:blip r:embed="rId3"/>
          <a:stretch>
            <a:fillRect/>
          </a:stretch>
        </p:blipFill>
        <p:spPr>
          <a:xfrm>
            <a:off x="1794933" y="1261533"/>
            <a:ext cx="7552267" cy="5034845"/>
          </a:xfrm>
          <a:prstGeom prst="rect">
            <a:avLst/>
          </a:prstGeom>
        </p:spPr>
      </p:pic>
      <p:sp>
        <p:nvSpPr>
          <p:cNvPr id="5" name="Slide Number Placeholder 4">
            <a:extLst>
              <a:ext uri="{FF2B5EF4-FFF2-40B4-BE49-F238E27FC236}">
                <a16:creationId xmlns:a16="http://schemas.microsoft.com/office/drawing/2014/main" id="{702655D4-7984-9748-8C6E-5D6221A18171}"/>
              </a:ext>
            </a:extLst>
          </p:cNvPr>
          <p:cNvSpPr>
            <a:spLocks noGrp="1"/>
          </p:cNvSpPr>
          <p:nvPr>
            <p:ph type="sldNum" sz="quarter" idx="12"/>
          </p:nvPr>
        </p:nvSpPr>
        <p:spPr/>
        <p:txBody>
          <a:bodyPr/>
          <a:lstStyle/>
          <a:p>
            <a:fld id="{0B97A0ED-0713-854E-AE67-C1B678B4A72A}" type="slidenum">
              <a:rPr lang="en-US" smtClean="0"/>
              <a:t>15</a:t>
            </a:fld>
            <a:endParaRPr lang="en-US"/>
          </a:p>
        </p:txBody>
      </p:sp>
    </p:spTree>
    <p:extLst>
      <p:ext uri="{BB962C8B-B14F-4D97-AF65-F5344CB8AC3E}">
        <p14:creationId xmlns:p14="http://schemas.microsoft.com/office/powerpoint/2010/main" val="3671970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The Story So Far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lvl="0"/>
                <a:r>
                  <a:rPr lang="en-US"/>
                  <a:t>Student performance on each test item can be related to the construct of measurement by regressing </a:t>
                </a:r>
                <a14:m>
                  <m:oMath xmlns:m="http://schemas.openxmlformats.org/officeDocument/2006/math">
                    <m:r>
                      <a:rPr lang="en-US" i="1">
                        <a:latin typeface="Cambria Math" panose="02040503050406030204" pitchFamily="18" charset="0"/>
                      </a:rPr>
                      <m:t>𝑉</m:t>
                    </m:r>
                    <m:r>
                      <a:rPr lang="en-US" i="1" baseline="-25000">
                        <a:latin typeface="Cambria Math" panose="02040503050406030204" pitchFamily="18" charset="0"/>
                      </a:rPr>
                      <m:t>𝑖</m:t>
                    </m:r>
                  </m:oMath>
                </a14:m>
                <a:r>
                  <a:rPr lang="en-US"/>
                  <a:t> on </a:t>
                </a:r>
                <a14:m>
                  <m:oMath xmlns:m="http://schemas.openxmlformats.org/officeDocument/2006/math">
                    <m:r>
                      <a:rPr lang="en-US" i="1">
                        <a:latin typeface="Cambria Math" panose="02040503050406030204" pitchFamily="18" charset="0"/>
                      </a:rPr>
                      <m:t>𝜃</m:t>
                    </m:r>
                  </m:oMath>
                </a14:m>
                <a:r>
                  <a:rPr lang="en-US"/>
                  <a:t>.  </a:t>
                </a:r>
              </a:p>
              <a:p>
                <a:pPr lvl="0"/>
                <a:r>
                  <a:rPr lang="en-US"/>
                  <a:t>If the item provides a good measure of </a:t>
                </a:r>
                <a14:m>
                  <m:oMath xmlns:m="http://schemas.openxmlformats.org/officeDocument/2006/math">
                    <m:r>
                      <a:rPr lang="en-US" i="1">
                        <a:latin typeface="Cambria Math" panose="02040503050406030204" pitchFamily="18" charset="0"/>
                      </a:rPr>
                      <m:t>𝜃</m:t>
                    </m:r>
                  </m:oMath>
                </a14:m>
                <a:r>
                  <a:rPr lang="en-US"/>
                  <a:t>, the slope of the regression, will be closer to 1 than to 0. </a:t>
                </a:r>
              </a:p>
              <a:p>
                <a:pPr lvl="0"/>
                <a:r>
                  <a:rPr lang="en-US"/>
                  <a:t>Given a value of </a:t>
                </a:r>
                <a14:m>
                  <m:oMath xmlns:m="http://schemas.openxmlformats.org/officeDocument/2006/math">
                    <m:r>
                      <a:rPr lang="en-US" i="1">
                        <a:latin typeface="Cambria Math" panose="02040503050406030204" pitchFamily="18" charset="0"/>
                      </a:rPr>
                      <m:t>𝜃</m:t>
                    </m:r>
                  </m:oMath>
                </a14:m>
                <a:r>
                  <a:rPr lang="en-US"/>
                  <a:t>, the probability of observing a value of </a:t>
                </a:r>
                <a14:m>
                  <m:oMath xmlns:m="http://schemas.openxmlformats.org/officeDocument/2006/math">
                    <m:r>
                      <a:rPr lang="en-US" i="1">
                        <a:latin typeface="Cambria Math" panose="02040503050406030204" pitchFamily="18" charset="0"/>
                      </a:rPr>
                      <m:t>𝑉</m:t>
                    </m:r>
                    <m:r>
                      <a:rPr lang="en-US" i="1" baseline="-25000">
                        <a:latin typeface="Cambria Math" panose="02040503050406030204" pitchFamily="18" charset="0"/>
                      </a:rPr>
                      <m:t>𝑖</m:t>
                    </m:r>
                  </m:oMath>
                </a14:m>
                <a:r>
                  <a:rPr lang="en-US"/>
                  <a:t> above some threshold </a:t>
                </a:r>
                <a14:m>
                  <m:oMath xmlns:m="http://schemas.openxmlformats.org/officeDocument/2006/math">
                    <m:r>
                      <a:rPr lang="en-US" b="0" i="1">
                        <a:latin typeface="Cambria Math" panose="02040503050406030204" pitchFamily="18" charset="0"/>
                      </a:rPr>
                      <m:t>𝜏</m:t>
                    </m:r>
                    <m:r>
                      <a:rPr lang="en-US" b="0" i="1">
                        <a:latin typeface="Cambria Math" panose="02040503050406030204" pitchFamily="18" charset="0"/>
                      </a:rPr>
                      <m:t> </m:t>
                    </m:r>
                  </m:oMath>
                </a14:m>
                <a:r>
                  <a:rPr lang="en-US"/>
                  <a:t>is governed by the cdf of </a:t>
                </a:r>
                <a14:m>
                  <m:oMath xmlns:m="http://schemas.openxmlformats.org/officeDocument/2006/math">
                    <m:r>
                      <a:rPr lang="en-US" i="1">
                        <a:latin typeface="Cambria Math" panose="02040503050406030204" pitchFamily="18" charset="0"/>
                      </a:rPr>
                      <m:t>𝑉</m:t>
                    </m:r>
                    <m:r>
                      <a:rPr lang="en-US" i="1" baseline="-25000">
                        <a:latin typeface="Cambria Math" panose="02040503050406030204" pitchFamily="18" charset="0"/>
                      </a:rPr>
                      <m:t>𝑖</m:t>
                    </m:r>
                    <m:r>
                      <a:rPr lang="en-US" i="1">
                        <a:latin typeface="Cambria Math" panose="02040503050406030204" pitchFamily="18" charset="0"/>
                      </a:rPr>
                      <m:t> |</m:t>
                    </m:r>
                    <m:r>
                      <a:rPr lang="en-US" i="1">
                        <a:latin typeface="Cambria Math" panose="02040503050406030204" pitchFamily="18" charset="0"/>
                      </a:rPr>
                      <m:t>𝜃</m:t>
                    </m:r>
                  </m:oMath>
                </a14:m>
                <a:r>
                  <a:rPr lang="en-US"/>
                  <a:t> .  </a:t>
                </a:r>
              </a:p>
              <a:p>
                <a:pPr lvl="0"/>
                <a:r>
                  <a:rPr lang="en-US"/>
                  <a:t>If we hold the </a:t>
                </a:r>
                <a14:m>
                  <m:oMath xmlns:m="http://schemas.openxmlformats.org/officeDocument/2006/math">
                    <m:r>
                      <a:rPr lang="en-US" i="1">
                        <a:latin typeface="Cambria Math" panose="02040503050406030204" pitchFamily="18" charset="0"/>
                      </a:rPr>
                      <m:t>𝜏</m:t>
                    </m:r>
                  </m:oMath>
                </a14:m>
                <a:r>
                  <a:rPr lang="en-US"/>
                  <a:t> constant and vary values of </a:t>
                </a:r>
                <a14:m>
                  <m:oMath xmlns:m="http://schemas.openxmlformats.org/officeDocument/2006/math">
                    <m:r>
                      <a:rPr lang="en-US" i="1">
                        <a:latin typeface="Cambria Math" panose="02040503050406030204" pitchFamily="18" charset="0"/>
                      </a:rPr>
                      <m:t>𝜃</m:t>
                    </m:r>
                  </m:oMath>
                </a14:m>
                <a:r>
                  <a:rPr lang="en-US"/>
                  <a:t>, the shape of the resulting curve (formed by the different intersection with the regression line &amp; threshold) is the “S” shaped normal ogive.  The higher the threshold, the more “difficult” the item.</a:t>
                </a:r>
              </a:p>
              <a:p>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86" t="-2326" r="-724" b="-290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6B5D8AE-3406-134F-8BB4-C89C4B8A6E27}"/>
              </a:ext>
            </a:extLst>
          </p:cNvPr>
          <p:cNvSpPr>
            <a:spLocks noGrp="1"/>
          </p:cNvSpPr>
          <p:nvPr>
            <p:ph type="sldNum" sz="quarter" idx="12"/>
          </p:nvPr>
        </p:nvSpPr>
        <p:spPr/>
        <p:txBody>
          <a:bodyPr/>
          <a:lstStyle/>
          <a:p>
            <a:fld id="{0B97A0ED-0713-854E-AE67-C1B678B4A72A}" type="slidenum">
              <a:rPr lang="en-US" smtClean="0"/>
              <a:t>16</a:t>
            </a:fld>
            <a:endParaRPr lang="en-US"/>
          </a:p>
        </p:txBody>
      </p:sp>
    </p:spTree>
    <p:extLst>
      <p:ext uri="{BB962C8B-B14F-4D97-AF65-F5344CB8AC3E}">
        <p14:creationId xmlns:p14="http://schemas.microsoft.com/office/powerpoint/2010/main" val="2295403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From Latent to Observed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t>Both </a:t>
                </a:r>
                <a14:m>
                  <m:oMath xmlns:m="http://schemas.openxmlformats.org/officeDocument/2006/math">
                    <m:r>
                      <a:rPr lang="en-US" i="1">
                        <a:latin typeface="Cambria Math" panose="02040503050406030204" pitchFamily="18" charset="0"/>
                      </a:rPr>
                      <m:t>𝑉</m:t>
                    </m:r>
                    <m:r>
                      <a:rPr lang="en-US" i="1" baseline="-25000">
                        <a:latin typeface="Cambria Math" panose="02040503050406030204" pitchFamily="18" charset="0"/>
                      </a:rPr>
                      <m:t>𝑖</m:t>
                    </m:r>
                  </m:oMath>
                </a14:m>
                <a:r>
                  <a:rPr lang="en-US"/>
                  <a:t> and </a:t>
                </a:r>
                <a14:m>
                  <m:oMath xmlns:m="http://schemas.openxmlformats.org/officeDocument/2006/math">
                    <m:r>
                      <a:rPr lang="en-US" i="1">
                        <a:latin typeface="Cambria Math" panose="02040503050406030204" pitchFamily="18" charset="0"/>
                      </a:rPr>
                      <m:t>𝜃</m:t>
                    </m:r>
                  </m:oMath>
                </a14:m>
                <a:r>
                  <a:rPr lang="en-US"/>
                  <a:t> are latent variables.  We need a way to link the observed item response that underlies </a:t>
                </a:r>
                <a14:m>
                  <m:oMath xmlns:m="http://schemas.openxmlformats.org/officeDocument/2006/math">
                    <m:r>
                      <a:rPr lang="en-US" i="1">
                        <a:latin typeface="Cambria Math" panose="02040503050406030204" pitchFamily="18" charset="0"/>
                      </a:rPr>
                      <m:t>𝑉</m:t>
                    </m:r>
                    <m:r>
                      <a:rPr lang="en-US" i="1" baseline="-25000">
                        <a:latin typeface="Cambria Math" panose="02040503050406030204" pitchFamily="18" charset="0"/>
                      </a:rPr>
                      <m:t>𝑖</m:t>
                    </m:r>
                  </m:oMath>
                </a14:m>
                <a:r>
                  <a:rPr lang="en-US" i="1" baseline="-25000"/>
                  <a:t> </a:t>
                </a:r>
                <a:r>
                  <a:rPr lang="en-US"/>
                  <a:t>to </a:t>
                </a:r>
                <a14:m>
                  <m:oMath xmlns:m="http://schemas.openxmlformats.org/officeDocument/2006/math">
                    <m:r>
                      <a:rPr lang="en-US" i="1">
                        <a:latin typeface="Cambria Math" panose="02040503050406030204" pitchFamily="18" charset="0"/>
                      </a:rPr>
                      <m:t>𝜃</m:t>
                    </m:r>
                  </m:oMath>
                </a14:m>
                <a:r>
                  <a:rPr lang="en-US"/>
                  <a:t>.</a:t>
                </a:r>
              </a:p>
              <a:p>
                <a:r>
                  <a:rPr lang="en-US"/>
                  <a:t>Let </a:t>
                </a:r>
                <a14:m>
                  <m:oMath xmlns:m="http://schemas.openxmlformats.org/officeDocument/2006/math">
                    <m:r>
                      <a:rPr lang="en-US" i="1">
                        <a:latin typeface="Cambria Math" panose="02040503050406030204" pitchFamily="18" charset="0"/>
                      </a:rPr>
                      <m:t>𝑋</m:t>
                    </m:r>
                    <m:r>
                      <a:rPr lang="en-US" i="1" baseline="-25000">
                        <a:latin typeface="Cambria Math" panose="02040503050406030204" pitchFamily="18" charset="0"/>
                      </a:rPr>
                      <m:t>𝑖</m:t>
                    </m:r>
                  </m:oMath>
                </a14:m>
                <a:r>
                  <a:rPr lang="en-US"/>
                  <a:t> be a discrete random variable representing the observed response of a given person to multiple-choice item </a:t>
                </a:r>
                <a:r>
                  <a:rPr lang="en-US" i="1"/>
                  <a:t>i</a:t>
                </a:r>
                <a:r>
                  <a:rPr lang="en-US"/>
                  <a:t>.  </a:t>
                </a:r>
              </a:p>
              <a:p>
                <a:r>
                  <a:rPr lang="en-US"/>
                  <a:t>Assume that </a:t>
                </a:r>
                <a14:m>
                  <m:oMath xmlns:m="http://schemas.openxmlformats.org/officeDocument/2006/math">
                    <m:r>
                      <a:rPr lang="en-US" i="1">
                        <a:latin typeface="Cambria Math" panose="02040503050406030204" pitchFamily="18" charset="0"/>
                      </a:rPr>
                      <m:t>𝑋</m:t>
                    </m:r>
                    <m:r>
                      <a:rPr lang="en-US" i="1" baseline="-25000">
                        <a:latin typeface="Cambria Math" panose="02040503050406030204" pitchFamily="18" charset="0"/>
                      </a:rPr>
                      <m:t>𝑖</m:t>
                    </m:r>
                  </m:oMath>
                </a14:m>
                <a:r>
                  <a:rPr lang="en-US"/>
                  <a:t> is based on the dichotomization of the continuous quantity </a:t>
                </a:r>
                <a14:m>
                  <m:oMath xmlns:m="http://schemas.openxmlformats.org/officeDocument/2006/math">
                    <m:r>
                      <a:rPr lang="en-US" i="1">
                        <a:latin typeface="Cambria Math" panose="02040503050406030204" pitchFamily="18" charset="0"/>
                      </a:rPr>
                      <m:t>𝑉</m:t>
                    </m:r>
                    <m:r>
                      <a:rPr lang="en-US" i="1" baseline="-25000">
                        <a:latin typeface="Cambria Math" panose="02040503050406030204" pitchFamily="18" charset="0"/>
                      </a:rPr>
                      <m:t>𝑖</m:t>
                    </m:r>
                  </m:oMath>
                </a14:m>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15F6B7E-8EAD-8C4F-881E-430F844FF258}"/>
              </a:ext>
            </a:extLst>
          </p:cNvPr>
          <p:cNvSpPr>
            <a:spLocks noGrp="1"/>
          </p:cNvSpPr>
          <p:nvPr>
            <p:ph type="sldNum" sz="quarter" idx="12"/>
          </p:nvPr>
        </p:nvSpPr>
        <p:spPr/>
        <p:txBody>
          <a:bodyPr/>
          <a:lstStyle/>
          <a:p>
            <a:fld id="{0B97A0ED-0713-854E-AE67-C1B678B4A72A}" type="slidenum">
              <a:rPr lang="en-US" smtClean="0"/>
              <a:t>17</a:t>
            </a:fld>
            <a:endParaRPr lang="en-US"/>
          </a:p>
        </p:txBody>
      </p:sp>
    </p:spTree>
    <p:extLst>
      <p:ext uri="{BB962C8B-B14F-4D97-AF65-F5344CB8AC3E}">
        <p14:creationId xmlns:p14="http://schemas.microsoft.com/office/powerpoint/2010/main" val="2112785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Dichotomization Rule</a:t>
            </a:r>
          </a:p>
        </p:txBody>
      </p:sp>
      <p:graphicFrame>
        <p:nvGraphicFramePr>
          <p:cNvPr id="7" name="Object 6"/>
          <p:cNvGraphicFramePr>
            <a:graphicFrameLocks noChangeAspect="1"/>
          </p:cNvGraphicFramePr>
          <p:nvPr>
            <p:extLst>
              <p:ext uri="{D42A27DB-BD31-4B8C-83A1-F6EECF244321}">
                <p14:modId xmlns:p14="http://schemas.microsoft.com/office/powerpoint/2010/main" val="67231946"/>
              </p:ext>
            </p:extLst>
          </p:nvPr>
        </p:nvGraphicFramePr>
        <p:xfrm>
          <a:off x="1546484" y="4641486"/>
          <a:ext cx="8308436" cy="1070412"/>
        </p:xfrm>
        <a:graphic>
          <a:graphicData uri="http://schemas.openxmlformats.org/presentationml/2006/ole">
            <mc:AlternateContent xmlns:mc="http://schemas.openxmlformats.org/markup-compatibility/2006">
              <mc:Choice xmlns:v="urn:schemas-microsoft-com:vml" Requires="v">
                <p:oleObj name="Equation" r:id="rId2" imgW="4140200" imgH="533400" progId="Equation.DSMT4">
                  <p:embed/>
                </p:oleObj>
              </mc:Choice>
              <mc:Fallback>
                <p:oleObj name="Equation" r:id="rId2" imgW="4140200" imgH="533400" progId="Equation.DSMT4">
                  <p:embed/>
                  <p:pic>
                    <p:nvPicPr>
                      <p:cNvPr id="7" name="Object 6"/>
                      <p:cNvPicPr/>
                      <p:nvPr/>
                    </p:nvPicPr>
                    <p:blipFill>
                      <a:blip r:embed="rId3"/>
                      <a:stretch>
                        <a:fillRect/>
                      </a:stretch>
                    </p:blipFill>
                    <p:spPr>
                      <a:xfrm>
                        <a:off x="1546484" y="4641486"/>
                        <a:ext cx="8308436" cy="1070412"/>
                      </a:xfrm>
                      <a:prstGeom prst="rect">
                        <a:avLst/>
                      </a:prstGeom>
                    </p:spPr>
                  </p:pic>
                </p:oleObj>
              </mc:Fallback>
            </mc:AlternateContent>
          </a:graphicData>
        </a:graphic>
      </p:graphicFrame>
      <p:sp>
        <p:nvSpPr>
          <p:cNvPr id="8" name="Rectangle 7"/>
          <p:cNvSpPr/>
          <p:nvPr/>
        </p:nvSpPr>
        <p:spPr>
          <a:xfrm>
            <a:off x="1546484" y="4854200"/>
            <a:ext cx="3346164" cy="64498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AD2D3B3-D7CD-CA4A-88DC-CF69783F4721}"/>
                  </a:ext>
                </a:extLst>
              </p:cNvPr>
              <p:cNvSpPr txBox="1"/>
              <p:nvPr/>
            </p:nvSpPr>
            <p:spPr>
              <a:xfrm>
                <a:off x="1427951" y="1827259"/>
                <a:ext cx="9414934" cy="3046988"/>
              </a:xfrm>
              <a:prstGeom prst="rect">
                <a:avLst/>
              </a:prstGeom>
              <a:noFill/>
            </p:spPr>
            <p:txBody>
              <a:bodyPr wrap="square" rtlCol="0">
                <a:spAutoFit/>
              </a:bodyPr>
              <a:lstStyle/>
              <a:p>
                <a:r>
                  <a:rPr lang="en-US" sz="2400"/>
                  <a:t>Let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𝜏</m:t>
                        </m:r>
                      </m:e>
                      <m:sub>
                        <m:r>
                          <a:rPr lang="en-US" sz="2400" i="1">
                            <a:latin typeface="Cambria Math" panose="02040503050406030204" pitchFamily="18" charset="0"/>
                          </a:rPr>
                          <m:t>𝑖</m:t>
                        </m:r>
                      </m:sub>
                    </m:sSub>
                    <m:r>
                      <a:rPr lang="en-US" sz="2400" i="1">
                        <a:latin typeface="Cambria Math" panose="02040503050406030204" pitchFamily="18" charset="0"/>
                      </a:rPr>
                      <m:t> </m:t>
                    </m:r>
                  </m:oMath>
                </a14:m>
                <a:r>
                  <a:rPr lang="en-US" sz="2400"/>
                  <a:t> represent threshold value for item i.</a:t>
                </a:r>
              </a:p>
              <a:p>
                <a:pPr marL="285750" indent="-285750">
                  <a:buFont typeface="Arial" panose="020B0604020202020204" pitchFamily="34" charset="0"/>
                  <a:buChar char="•"/>
                </a:pPr>
                <a:r>
                  <a:rPr lang="en-US" sz="2400"/>
                  <a:t>If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𝑉</m:t>
                        </m:r>
                      </m:e>
                      <m:sub>
                        <m:r>
                          <a:rPr lang="en-US" sz="2400" b="0" i="1">
                            <a:latin typeface="Cambria Math" panose="02040503050406030204" pitchFamily="18" charset="0"/>
                          </a:rPr>
                          <m:t>𝑖</m:t>
                        </m:r>
                      </m:sub>
                    </m:sSub>
                    <m:r>
                      <a:rPr lang="en-US" sz="2400" b="0" i="1">
                        <a:latin typeface="Cambria Math" panose="02040503050406030204" pitchFamily="18" charset="0"/>
                      </a:rPr>
                      <m:t>&gt;</m:t>
                    </m:r>
                    <m:sSub>
                      <m:sSubPr>
                        <m:ctrlPr>
                          <a:rPr lang="en-US" sz="2400" b="0" i="1">
                            <a:latin typeface="Cambria Math" panose="02040503050406030204" pitchFamily="18" charset="0"/>
                          </a:rPr>
                        </m:ctrlPr>
                      </m:sSubPr>
                      <m:e>
                        <m:r>
                          <a:rPr lang="en-US" sz="2400" b="0" i="1">
                            <a:latin typeface="Cambria Math" panose="02040503050406030204" pitchFamily="18" charset="0"/>
                          </a:rPr>
                          <m:t>𝜏</m:t>
                        </m:r>
                      </m:e>
                      <m:sub>
                        <m:r>
                          <a:rPr lang="en-US" sz="2400" b="0" i="1">
                            <a:latin typeface="Cambria Math" panose="02040503050406030204" pitchFamily="18" charset="0"/>
                          </a:rPr>
                          <m:t>𝑖</m:t>
                        </m:r>
                      </m:sub>
                    </m:sSub>
                    <m:r>
                      <a:rPr lang="en-US" sz="2400" b="0" i="1">
                        <a:latin typeface="Cambria Math" panose="02040503050406030204" pitchFamily="18" charset="0"/>
                      </a:rPr>
                      <m:t> </m:t>
                    </m:r>
                  </m:oMath>
                </a14:m>
                <a:r>
                  <a:rPr lang="en-US" sz="2400"/>
                  <a:t>then the response to item </a:t>
                </a:r>
                <a14:m>
                  <m:oMath xmlns:m="http://schemas.openxmlformats.org/officeDocument/2006/math">
                    <m:r>
                      <a:rPr lang="en-US" sz="2400" i="1">
                        <a:latin typeface="Cambria Math" panose="02040503050406030204" pitchFamily="18" charset="0"/>
                      </a:rPr>
                      <m:t>𝑖</m:t>
                    </m:r>
                  </m:oMath>
                </a14:m>
                <a:r>
                  <a:rPr lang="en-US" sz="2400"/>
                  <a:t> will be correct,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𝑋</m:t>
                        </m:r>
                      </m:e>
                      <m:sub>
                        <m:r>
                          <a:rPr lang="en-US" sz="2400" b="0" i="1">
                            <a:latin typeface="Cambria Math" panose="02040503050406030204" pitchFamily="18" charset="0"/>
                          </a:rPr>
                          <m:t>𝑖</m:t>
                        </m:r>
                      </m:sub>
                    </m:sSub>
                    <m:r>
                      <a:rPr lang="en-US" sz="2400" b="0" i="1">
                        <a:latin typeface="Cambria Math" panose="02040503050406030204" pitchFamily="18" charset="0"/>
                      </a:rPr>
                      <m:t>=1</m:t>
                    </m:r>
                  </m:oMath>
                </a14:m>
                <a:endParaRPr lang="en-US" sz="2400" b="0"/>
              </a:p>
              <a:p>
                <a:pPr marL="285750" indent="-285750">
                  <a:buFont typeface="Arial" panose="020B0604020202020204" pitchFamily="34" charset="0"/>
                  <a:buChar char="•"/>
                </a:pPr>
                <a:r>
                  <a:rPr lang="en-US" sz="2400"/>
                  <a:t> 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𝑖</m:t>
                        </m:r>
                      </m:sub>
                    </m:sSub>
                    <m:r>
                      <a:rPr lang="en-US" sz="2400" b="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𝜏</m:t>
                        </m:r>
                      </m:e>
                      <m:sub>
                        <m:r>
                          <a:rPr lang="en-US" sz="2400" i="1">
                            <a:latin typeface="Cambria Math" panose="02040503050406030204" pitchFamily="18" charset="0"/>
                          </a:rPr>
                          <m:t>𝑖</m:t>
                        </m:r>
                      </m:sub>
                    </m:sSub>
                    <m:r>
                      <a:rPr lang="en-US" sz="2400" i="1">
                        <a:latin typeface="Cambria Math" panose="02040503050406030204" pitchFamily="18" charset="0"/>
                      </a:rPr>
                      <m:t> </m:t>
                    </m:r>
                  </m:oMath>
                </a14:m>
                <a:r>
                  <a:rPr lang="en-US" sz="2400"/>
                  <a:t>then the response to item </a:t>
                </a:r>
                <a14:m>
                  <m:oMath xmlns:m="http://schemas.openxmlformats.org/officeDocument/2006/math">
                    <m:r>
                      <a:rPr lang="en-US" sz="2400" i="1">
                        <a:latin typeface="Cambria Math" panose="02040503050406030204" pitchFamily="18" charset="0"/>
                      </a:rPr>
                      <m:t>𝑖</m:t>
                    </m:r>
                  </m:oMath>
                </a14:m>
                <a:r>
                  <a:rPr lang="en-US" sz="2400"/>
                  <a:t> will be incorrect,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a:latin typeface="Cambria Math" panose="02040503050406030204" pitchFamily="18" charset="0"/>
                      </a:rPr>
                      <m:t>0</m:t>
                    </m:r>
                  </m:oMath>
                </a14:m>
                <a:endParaRPr lang="en-US" sz="2400" b="0"/>
              </a:p>
              <a:p>
                <a:endParaRPr lang="en-US" sz="2400"/>
              </a:p>
              <a:p>
                <a:r>
                  <a:rPr lang="en-US" sz="2400"/>
                  <a:t>This implies that when we ask about </a:t>
                </a:r>
                <a14:m>
                  <m:oMath xmlns:m="http://schemas.openxmlformats.org/officeDocument/2006/math">
                    <m:r>
                      <a:rPr lang="en-US" sz="2400" b="0" i="1">
                        <a:latin typeface="Cambria Math" panose="02040503050406030204" pitchFamily="18" charset="0"/>
                      </a:rPr>
                      <m:t>𝑃</m:t>
                    </m:r>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𝑉</m:t>
                        </m:r>
                      </m:e>
                      <m:sub>
                        <m:r>
                          <a:rPr lang="en-US" sz="2400" b="0" i="1">
                            <a:latin typeface="Cambria Math" panose="02040503050406030204" pitchFamily="18" charset="0"/>
                          </a:rPr>
                          <m:t>𝑖</m:t>
                        </m:r>
                      </m:sub>
                    </m:sSub>
                    <m:r>
                      <m:rPr>
                        <m:lit/>
                      </m:rPr>
                      <a:rPr lang="en-US" sz="2400" b="0" i="1">
                        <a:latin typeface="Cambria Math" panose="02040503050406030204" pitchFamily="18" charset="0"/>
                      </a:rPr>
                      <m:t>&gt;</m:t>
                    </m:r>
                    <m:sSub>
                      <m:sSubPr>
                        <m:ctrlPr>
                          <a:rPr lang="en-US" sz="2400" b="0" i="1">
                            <a:latin typeface="Cambria Math" panose="02040503050406030204" pitchFamily="18" charset="0"/>
                          </a:rPr>
                        </m:ctrlPr>
                      </m:sSubPr>
                      <m:e>
                        <m:r>
                          <a:rPr lang="en-US" sz="2400" b="0" i="1">
                            <a:latin typeface="Cambria Math" panose="02040503050406030204" pitchFamily="18" charset="0"/>
                          </a:rPr>
                          <m:t>𝜏</m:t>
                        </m:r>
                      </m:e>
                      <m:sub>
                        <m:r>
                          <a:rPr lang="en-US" sz="2400" b="0" i="1">
                            <a:latin typeface="Cambria Math" panose="02040503050406030204" pitchFamily="18" charset="0"/>
                          </a:rPr>
                          <m:t>𝑖</m:t>
                        </m:r>
                      </m:sub>
                    </m:sSub>
                    <m:r>
                      <a:rPr lang="en-US" sz="2400" b="0" i="1">
                        <a:latin typeface="Cambria Math" panose="02040503050406030204" pitchFamily="18" charset="0"/>
                      </a:rPr>
                      <m:t>|</m:t>
                    </m:r>
                    <m:r>
                      <a:rPr lang="en-US" sz="2400" b="0" i="1">
                        <a:latin typeface="Cambria Math" panose="02040503050406030204" pitchFamily="18" charset="0"/>
                      </a:rPr>
                      <m:t>𝜃</m:t>
                    </m:r>
                    <m:r>
                      <a:rPr lang="en-US" sz="2400" b="0" i="1">
                        <a:latin typeface="Cambria Math" panose="02040503050406030204" pitchFamily="18" charset="0"/>
                      </a:rPr>
                      <m:t>)</m:t>
                    </m:r>
                  </m:oMath>
                </a14:m>
                <a:r>
                  <a:rPr lang="en-US" sz="2400"/>
                  <a:t> it is equivalent to asking about </a:t>
                </a:r>
                <a14:m>
                  <m:oMath xmlns:m="http://schemas.openxmlformats.org/officeDocument/2006/math">
                    <m:r>
                      <a:rPr lang="en-US" sz="2400" b="0" i="1">
                        <a:latin typeface="Cambria Math" panose="02040503050406030204" pitchFamily="18" charset="0"/>
                      </a:rPr>
                      <m:t>𝑃</m:t>
                    </m:r>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𝑋</m:t>
                        </m:r>
                      </m:e>
                      <m:sub>
                        <m:r>
                          <a:rPr lang="en-US" sz="2400" b="0" i="1">
                            <a:latin typeface="Cambria Math" panose="02040503050406030204" pitchFamily="18" charset="0"/>
                          </a:rPr>
                          <m:t>𝑖</m:t>
                        </m:r>
                      </m:sub>
                    </m:sSub>
                    <m:r>
                      <a:rPr lang="en-US" sz="2400" b="0" i="1">
                        <a:latin typeface="Cambria Math" panose="02040503050406030204" pitchFamily="18" charset="0"/>
                      </a:rPr>
                      <m:t>=1|</m:t>
                    </m:r>
                    <m:r>
                      <a:rPr lang="en-US" sz="2400" b="0" i="1">
                        <a:latin typeface="Cambria Math" panose="02040503050406030204" pitchFamily="18" charset="0"/>
                      </a:rPr>
                      <m:t>𝜃</m:t>
                    </m:r>
                    <m:r>
                      <a:rPr lang="en-US" sz="2400" b="0" i="1">
                        <a:latin typeface="Cambria Math" panose="02040503050406030204" pitchFamily="18" charset="0"/>
                      </a:rPr>
                      <m:t>)</m:t>
                    </m:r>
                  </m:oMath>
                </a14:m>
                <a:endParaRPr lang="en-US" sz="2400"/>
              </a:p>
              <a:p>
                <a:endParaRPr lang="en-US" sz="2400"/>
              </a:p>
              <a:p>
                <a:r>
                  <a:rPr lang="en-US" sz="2400"/>
                  <a:t>So we can write</a:t>
                </a:r>
              </a:p>
            </p:txBody>
          </p:sp>
        </mc:Choice>
        <mc:Fallback xmlns="">
          <p:sp>
            <p:nvSpPr>
              <p:cNvPr id="3" name="TextBox 2">
                <a:extLst>
                  <a:ext uri="{FF2B5EF4-FFF2-40B4-BE49-F238E27FC236}">
                    <a16:creationId xmlns:a16="http://schemas.microsoft.com/office/drawing/2014/main" id="{0AD2D3B3-D7CD-CA4A-88DC-CF69783F4721}"/>
                  </a:ext>
                </a:extLst>
              </p:cNvPr>
              <p:cNvSpPr txBox="1">
                <a:spLocks noRot="1" noChangeAspect="1" noMove="1" noResize="1" noEditPoints="1" noAdjustHandles="1" noChangeArrowheads="1" noChangeShapeType="1" noTextEdit="1"/>
              </p:cNvSpPr>
              <p:nvPr/>
            </p:nvSpPr>
            <p:spPr>
              <a:xfrm>
                <a:off x="1427951" y="1827259"/>
                <a:ext cx="9414934" cy="3046988"/>
              </a:xfrm>
              <a:prstGeom prst="rect">
                <a:avLst/>
              </a:prstGeom>
              <a:blipFill>
                <a:blip r:embed="rId5"/>
                <a:stretch>
                  <a:fillRect l="-943" t="-1250" r="-1482" b="-375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9408D1B-AEB2-9245-AF10-3F2D1E33F030}"/>
              </a:ext>
            </a:extLst>
          </p:cNvPr>
          <p:cNvSpPr>
            <a:spLocks noGrp="1"/>
          </p:cNvSpPr>
          <p:nvPr>
            <p:ph type="sldNum" sz="quarter" idx="12"/>
          </p:nvPr>
        </p:nvSpPr>
        <p:spPr/>
        <p:txBody>
          <a:bodyPr/>
          <a:lstStyle/>
          <a:p>
            <a:fld id="{0B97A0ED-0713-854E-AE67-C1B678B4A72A}" type="slidenum">
              <a:rPr lang="en-US" smtClean="0"/>
              <a:t>18</a:t>
            </a:fld>
            <a:endParaRPr lang="en-US"/>
          </a:p>
        </p:txBody>
      </p:sp>
    </p:spTree>
    <p:extLst>
      <p:ext uri="{BB962C8B-B14F-4D97-AF65-F5344CB8AC3E}">
        <p14:creationId xmlns:p14="http://schemas.microsoft.com/office/powerpoint/2010/main" val="166681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Putting this Together</a:t>
            </a:r>
          </a:p>
        </p:txBody>
      </p:sp>
      <p:pic>
        <p:nvPicPr>
          <p:cNvPr id="4" name="Picture 3"/>
          <p:cNvPicPr>
            <a:picLocks noChangeAspect="1"/>
          </p:cNvPicPr>
          <p:nvPr/>
        </p:nvPicPr>
        <p:blipFill>
          <a:blip r:embed="rId2"/>
          <a:stretch>
            <a:fillRect/>
          </a:stretch>
        </p:blipFill>
        <p:spPr>
          <a:xfrm>
            <a:off x="3830820" y="1397482"/>
            <a:ext cx="4002516" cy="5336688"/>
          </a:xfrm>
          <a:prstGeom prst="rect">
            <a:avLst/>
          </a:prstGeom>
        </p:spPr>
      </p:pic>
      <p:sp>
        <p:nvSpPr>
          <p:cNvPr id="5" name="TextBox 4"/>
          <p:cNvSpPr txBox="1"/>
          <p:nvPr/>
        </p:nvSpPr>
        <p:spPr>
          <a:xfrm>
            <a:off x="2148880" y="4293179"/>
            <a:ext cx="1681941" cy="369332"/>
          </a:xfrm>
          <a:prstGeom prst="rect">
            <a:avLst/>
          </a:prstGeom>
          <a:noFill/>
        </p:spPr>
        <p:txBody>
          <a:bodyPr wrap="square" rtlCol="0">
            <a:spAutoFit/>
          </a:bodyPr>
          <a:lstStyle/>
          <a:p>
            <a:r>
              <a:rPr lang="en-US"/>
              <a:t>Threshold (τ</a:t>
            </a:r>
            <a:r>
              <a:rPr lang="en-US" baseline="-25000"/>
              <a:t>i</a:t>
            </a:r>
            <a:r>
              <a:rPr lang="en-US"/>
              <a:t>)</a:t>
            </a:r>
          </a:p>
        </p:txBody>
      </p:sp>
      <p:sp>
        <p:nvSpPr>
          <p:cNvPr id="6" name="TextBox 5"/>
          <p:cNvSpPr txBox="1"/>
          <p:nvPr/>
        </p:nvSpPr>
        <p:spPr>
          <a:xfrm>
            <a:off x="7994596" y="2882275"/>
            <a:ext cx="1975446" cy="369332"/>
          </a:xfrm>
          <a:prstGeom prst="rect">
            <a:avLst/>
          </a:prstGeom>
          <a:noFill/>
        </p:spPr>
        <p:txBody>
          <a:bodyPr wrap="square" rtlCol="0">
            <a:spAutoFit/>
          </a:bodyPr>
          <a:lstStyle/>
          <a:p>
            <a:r>
              <a:rPr lang="en-US"/>
              <a:t>Correlation (ρ</a:t>
            </a:r>
            <a:r>
              <a:rPr lang="en-US" baseline="-25000"/>
              <a:t>i</a:t>
            </a:r>
            <a:r>
              <a:rPr lang="en-US"/>
              <a:t>)</a:t>
            </a:r>
          </a:p>
        </p:txBody>
      </p:sp>
      <p:cxnSp>
        <p:nvCxnSpPr>
          <p:cNvPr id="8" name="Straight Arrow Connector 7"/>
          <p:cNvCxnSpPr/>
          <p:nvPr/>
        </p:nvCxnSpPr>
        <p:spPr>
          <a:xfrm>
            <a:off x="3640551" y="4474580"/>
            <a:ext cx="483783"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7994597" y="5825018"/>
            <a:ext cx="251970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Source: Thissen &amp; Orlando (2001), p. 86</a:t>
            </a:r>
          </a:p>
        </p:txBody>
      </p:sp>
      <p:cxnSp>
        <p:nvCxnSpPr>
          <p:cNvPr id="9" name="Straight Arrow Connector 8"/>
          <p:cNvCxnSpPr/>
          <p:nvPr/>
        </p:nvCxnSpPr>
        <p:spPr>
          <a:xfrm flipH="1">
            <a:off x="7994596" y="3251608"/>
            <a:ext cx="645044" cy="19502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Slide Number Placeholder 6">
            <a:extLst>
              <a:ext uri="{FF2B5EF4-FFF2-40B4-BE49-F238E27FC236}">
                <a16:creationId xmlns:a16="http://schemas.microsoft.com/office/drawing/2014/main" id="{7F9F7EFA-7EDA-9748-8A64-DABCFF702F3D}"/>
              </a:ext>
            </a:extLst>
          </p:cNvPr>
          <p:cNvSpPr>
            <a:spLocks noGrp="1"/>
          </p:cNvSpPr>
          <p:nvPr>
            <p:ph type="sldNum" sz="quarter" idx="12"/>
          </p:nvPr>
        </p:nvSpPr>
        <p:spPr/>
        <p:txBody>
          <a:bodyPr/>
          <a:lstStyle/>
          <a:p>
            <a:fld id="{0B97A0ED-0713-854E-AE67-C1B678B4A72A}" type="slidenum">
              <a:rPr lang="en-US" smtClean="0"/>
              <a:t>19</a:t>
            </a:fld>
            <a:endParaRPr lang="en-US"/>
          </a:p>
        </p:txBody>
      </p:sp>
    </p:spTree>
    <p:extLst>
      <p:ext uri="{BB962C8B-B14F-4D97-AF65-F5344CB8AC3E}">
        <p14:creationId xmlns:p14="http://schemas.microsoft.com/office/powerpoint/2010/main" val="1342386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Lord &amp; Novick (1968)</a:t>
            </a:r>
          </a:p>
        </p:txBody>
      </p:sp>
      <p:sp>
        <p:nvSpPr>
          <p:cNvPr id="3" name="Content Placeholder 2"/>
          <p:cNvSpPr>
            <a:spLocks noGrp="1"/>
          </p:cNvSpPr>
          <p:nvPr>
            <p:ph idx="1"/>
          </p:nvPr>
        </p:nvSpPr>
        <p:spPr/>
        <p:txBody>
          <a:bodyPr/>
          <a:lstStyle/>
          <a:p>
            <a:r>
              <a:rPr lang="en-US"/>
              <a:t>In their classic book, L&amp;N introduce the normal ogive IRT model as </a:t>
            </a:r>
          </a:p>
          <a:p>
            <a:endParaRPr lang="en-US"/>
          </a:p>
          <a:p>
            <a:r>
              <a:rPr lang="en-US"/>
              <a:t>They write: </a:t>
            </a:r>
          </a:p>
          <a:p>
            <a:pPr marL="0" indent="0">
              <a:buNone/>
            </a:pPr>
            <a:endParaRPr lang="en-US"/>
          </a:p>
        </p:txBody>
      </p:sp>
      <p:graphicFrame>
        <p:nvGraphicFramePr>
          <p:cNvPr id="4" name="Object 3"/>
          <p:cNvGraphicFramePr>
            <a:graphicFrameLocks noChangeAspect="1"/>
          </p:cNvGraphicFramePr>
          <p:nvPr/>
        </p:nvGraphicFramePr>
        <p:xfrm>
          <a:off x="4535963" y="2177252"/>
          <a:ext cx="4501982" cy="695159"/>
        </p:xfrm>
        <a:graphic>
          <a:graphicData uri="http://schemas.openxmlformats.org/presentationml/2006/ole">
            <mc:AlternateContent xmlns:mc="http://schemas.openxmlformats.org/markup-compatibility/2006">
              <mc:Choice xmlns:v="urn:schemas-microsoft-com:vml" Requires="v">
                <p:oleObj name="Equation" r:id="rId2" imgW="1727200" imgH="266700" progId="Equation.DSMT4">
                  <p:embed/>
                </p:oleObj>
              </mc:Choice>
              <mc:Fallback>
                <p:oleObj name="Equation" r:id="rId2" imgW="1727200" imgH="266700" progId="Equation.DSMT4">
                  <p:embed/>
                  <p:pic>
                    <p:nvPicPr>
                      <p:cNvPr id="4" name="Object 3"/>
                      <p:cNvPicPr/>
                      <p:nvPr/>
                    </p:nvPicPr>
                    <p:blipFill>
                      <a:blip r:embed="rId3"/>
                      <a:stretch>
                        <a:fillRect/>
                      </a:stretch>
                    </p:blipFill>
                    <p:spPr>
                      <a:xfrm>
                        <a:off x="4535963" y="2177252"/>
                        <a:ext cx="4501982" cy="695159"/>
                      </a:xfrm>
                      <a:prstGeom prst="rect">
                        <a:avLst/>
                      </a:prstGeom>
                    </p:spPr>
                  </p:pic>
                </p:oleObj>
              </mc:Fallback>
            </mc:AlternateContent>
          </a:graphicData>
        </a:graphic>
      </p:graphicFrame>
      <p:sp>
        <p:nvSpPr>
          <p:cNvPr id="5" name="TextBox 4"/>
          <p:cNvSpPr txBox="1"/>
          <p:nvPr/>
        </p:nvSpPr>
        <p:spPr>
          <a:xfrm>
            <a:off x="2390778" y="3710232"/>
            <a:ext cx="7579264" cy="3046988"/>
          </a:xfrm>
          <a:prstGeom prst="rect">
            <a:avLst/>
          </a:prstGeom>
          <a:noFill/>
        </p:spPr>
        <p:txBody>
          <a:bodyPr wrap="square" rtlCol="0">
            <a:spAutoFit/>
          </a:bodyPr>
          <a:lstStyle/>
          <a:p>
            <a:r>
              <a:rPr lang="en-US" sz="2400"/>
              <a:t>[The equation] may be taken simply as a basic assumption, the utility of which can be investigated for a given set of data (albeit with considerable difficulty). Alternatively [this equation] can be inferred from other, possibly more plausible assumptions. We shall outline one way of doing this, a way that some theorists find interesting and others do not. (Lord &amp; Novick, 1968, p. 370)</a:t>
            </a:r>
          </a:p>
          <a:p>
            <a:endParaRPr lang="en-US" sz="2400"/>
          </a:p>
        </p:txBody>
      </p:sp>
      <p:sp>
        <p:nvSpPr>
          <p:cNvPr id="6" name="Slide Number Placeholder 5">
            <a:extLst>
              <a:ext uri="{FF2B5EF4-FFF2-40B4-BE49-F238E27FC236}">
                <a16:creationId xmlns:a16="http://schemas.microsoft.com/office/drawing/2014/main" id="{49EC253B-489A-464D-A401-054C4C772DEA}"/>
              </a:ext>
            </a:extLst>
          </p:cNvPr>
          <p:cNvSpPr>
            <a:spLocks noGrp="1"/>
          </p:cNvSpPr>
          <p:nvPr>
            <p:ph type="sldNum" sz="quarter" idx="12"/>
          </p:nvPr>
        </p:nvSpPr>
        <p:spPr/>
        <p:txBody>
          <a:bodyPr/>
          <a:lstStyle/>
          <a:p>
            <a:fld id="{0B97A0ED-0713-854E-AE67-C1B678B4A72A}" type="slidenum">
              <a:rPr lang="en-US" smtClean="0"/>
              <a:t>2</a:t>
            </a:fld>
            <a:endParaRPr lang="en-US"/>
          </a:p>
        </p:txBody>
      </p:sp>
    </p:spTree>
    <p:extLst>
      <p:ext uri="{BB962C8B-B14F-4D97-AF65-F5344CB8AC3E}">
        <p14:creationId xmlns:p14="http://schemas.microsoft.com/office/powerpoint/2010/main" val="2178077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Two Parameter Normal Ogive ICC</a:t>
            </a:r>
          </a:p>
        </p:txBody>
      </p:sp>
      <p:graphicFrame>
        <p:nvGraphicFramePr>
          <p:cNvPr id="4" name="Object 3"/>
          <p:cNvGraphicFramePr>
            <a:graphicFrameLocks noChangeAspect="1"/>
          </p:cNvGraphicFramePr>
          <p:nvPr/>
        </p:nvGraphicFramePr>
        <p:xfrm>
          <a:off x="2388448" y="1941513"/>
          <a:ext cx="6696974" cy="1505123"/>
        </p:xfrm>
        <a:graphic>
          <a:graphicData uri="http://schemas.openxmlformats.org/presentationml/2006/ole">
            <mc:AlternateContent xmlns:mc="http://schemas.openxmlformats.org/markup-compatibility/2006">
              <mc:Choice xmlns:v="urn:schemas-microsoft-com:vml" Requires="v">
                <p:oleObj name="Equation" r:id="rId2" imgW="2654300" imgH="596900" progId="Equation.DSMT4">
                  <p:embed/>
                </p:oleObj>
              </mc:Choice>
              <mc:Fallback>
                <p:oleObj name="Equation" r:id="rId2" imgW="2654300" imgH="596900" progId="Equation.DSMT4">
                  <p:embed/>
                  <p:pic>
                    <p:nvPicPr>
                      <p:cNvPr id="4" name="Object 3"/>
                      <p:cNvPicPr/>
                      <p:nvPr/>
                    </p:nvPicPr>
                    <p:blipFill>
                      <a:blip r:embed="rId3"/>
                      <a:stretch>
                        <a:fillRect/>
                      </a:stretch>
                    </p:blipFill>
                    <p:spPr>
                      <a:xfrm>
                        <a:off x="2388448" y="1941513"/>
                        <a:ext cx="6696974" cy="1505123"/>
                      </a:xfrm>
                      <a:prstGeom prst="rect">
                        <a:avLst/>
                      </a:prstGeom>
                    </p:spPr>
                  </p:pic>
                </p:oleObj>
              </mc:Fallback>
            </mc:AlternateContent>
          </a:graphicData>
        </a:graphic>
      </p:graphicFrame>
      <p:sp>
        <p:nvSpPr>
          <p:cNvPr id="6" name="TextBox 5"/>
          <p:cNvSpPr txBox="1"/>
          <p:nvPr/>
        </p:nvSpPr>
        <p:spPr>
          <a:xfrm>
            <a:off x="2388448" y="3990843"/>
            <a:ext cx="1249772" cy="461665"/>
          </a:xfrm>
          <a:prstGeom prst="rect">
            <a:avLst/>
          </a:prstGeom>
          <a:noFill/>
        </p:spPr>
        <p:txBody>
          <a:bodyPr wrap="square" rtlCol="0">
            <a:spAutoFit/>
          </a:bodyPr>
          <a:lstStyle/>
          <a:p>
            <a:r>
              <a:rPr lang="en-US" sz="2400"/>
              <a:t>where</a:t>
            </a:r>
          </a:p>
        </p:txBody>
      </p:sp>
      <p:graphicFrame>
        <p:nvGraphicFramePr>
          <p:cNvPr id="7" name="Object 6"/>
          <p:cNvGraphicFramePr>
            <a:graphicFrameLocks noChangeAspect="1"/>
          </p:cNvGraphicFramePr>
          <p:nvPr>
            <p:extLst>
              <p:ext uri="{D42A27DB-BD31-4B8C-83A1-F6EECF244321}">
                <p14:modId xmlns:p14="http://schemas.microsoft.com/office/powerpoint/2010/main" val="694786515"/>
              </p:ext>
            </p:extLst>
          </p:nvPr>
        </p:nvGraphicFramePr>
        <p:xfrm>
          <a:off x="3518794" y="3769790"/>
          <a:ext cx="1697641" cy="1077867"/>
        </p:xfrm>
        <a:graphic>
          <a:graphicData uri="http://schemas.openxmlformats.org/presentationml/2006/ole">
            <mc:AlternateContent xmlns:mc="http://schemas.openxmlformats.org/markup-compatibility/2006">
              <mc:Choice xmlns:v="urn:schemas-microsoft-com:vml" Requires="v">
                <p:oleObj name="Equation" r:id="rId4" imgW="800100" imgH="508000" progId="Equation.DSMT4">
                  <p:embed/>
                </p:oleObj>
              </mc:Choice>
              <mc:Fallback>
                <p:oleObj name="Equation" r:id="rId4" imgW="800100" imgH="508000" progId="Equation.DSMT4">
                  <p:embed/>
                  <p:pic>
                    <p:nvPicPr>
                      <p:cNvPr id="7" name="Object 6"/>
                      <p:cNvPicPr/>
                      <p:nvPr/>
                    </p:nvPicPr>
                    <p:blipFill>
                      <a:blip r:embed="rId5"/>
                      <a:stretch>
                        <a:fillRect/>
                      </a:stretch>
                    </p:blipFill>
                    <p:spPr>
                      <a:xfrm>
                        <a:off x="3518794" y="3769790"/>
                        <a:ext cx="1697641" cy="107786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653311020"/>
              </p:ext>
            </p:extLst>
          </p:nvPr>
        </p:nvGraphicFramePr>
        <p:xfrm>
          <a:off x="5812550" y="3756838"/>
          <a:ext cx="1068462" cy="1068462"/>
        </p:xfrm>
        <a:graphic>
          <a:graphicData uri="http://schemas.openxmlformats.org/presentationml/2006/ole">
            <mc:AlternateContent xmlns:mc="http://schemas.openxmlformats.org/markup-compatibility/2006">
              <mc:Choice xmlns:v="urn:schemas-microsoft-com:vml" Requires="v">
                <p:oleObj name="Equation" r:id="rId6" imgW="457200" imgH="457200" progId="Equation.DSMT4">
                  <p:embed/>
                </p:oleObj>
              </mc:Choice>
              <mc:Fallback>
                <p:oleObj name="Equation" r:id="rId6" imgW="457200" imgH="457200" progId="Equation.DSMT4">
                  <p:embed/>
                  <p:pic>
                    <p:nvPicPr>
                      <p:cNvPr id="8" name="Object 7"/>
                      <p:cNvPicPr/>
                      <p:nvPr/>
                    </p:nvPicPr>
                    <p:blipFill>
                      <a:blip r:embed="rId7"/>
                      <a:stretch>
                        <a:fillRect/>
                      </a:stretch>
                    </p:blipFill>
                    <p:spPr>
                      <a:xfrm>
                        <a:off x="5812550" y="3756838"/>
                        <a:ext cx="1068462" cy="106846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9" name="TextBox 8"/>
              <p:cNvSpPr txBox="1"/>
              <p:nvPr/>
            </p:nvSpPr>
            <p:spPr>
              <a:xfrm>
                <a:off x="2247345" y="5314596"/>
                <a:ext cx="7500964" cy="461665"/>
              </a:xfrm>
              <a:prstGeom prst="rect">
                <a:avLst/>
              </a:prstGeom>
              <a:noFill/>
            </p:spPr>
            <p:txBody>
              <a:bodyPr wrap="square" rtlCol="0">
                <a:spAutoFit/>
              </a:bodyPr>
              <a:lstStyle/>
              <a:p>
                <a:r>
                  <a:rPr lang="en-US" sz="2400"/>
                  <a:t>So given the present example if </a:t>
                </a:r>
                <a14:m>
                  <m:oMath xmlns:m="http://schemas.openxmlformats.org/officeDocument/2006/math">
                    <m:r>
                      <a:rPr lang="en-US" sz="2400" i="1">
                        <a:latin typeface="Cambria Math" panose="02040503050406030204" pitchFamily="18" charset="0"/>
                      </a:rPr>
                      <m:t>𝜌</m:t>
                    </m:r>
                    <m:r>
                      <a:rPr lang="en-US" sz="2400" i="1" baseline="-25000">
                        <a:latin typeface="Cambria Math" panose="02040503050406030204" pitchFamily="18" charset="0"/>
                      </a:rPr>
                      <m:t>𝑖</m:t>
                    </m:r>
                    <m:r>
                      <a:rPr lang="en-US" sz="2400" i="1">
                        <a:latin typeface="Cambria Math" panose="02040503050406030204" pitchFamily="18" charset="0"/>
                      </a:rPr>
                      <m:t> = 0.7</m:t>
                    </m:r>
                  </m:oMath>
                </a14:m>
                <a:r>
                  <a:rPr lang="en-US" sz="2400"/>
                  <a:t> and </a:t>
                </a:r>
                <a14:m>
                  <m:oMath xmlns:m="http://schemas.openxmlformats.org/officeDocument/2006/math">
                    <m:r>
                      <a:rPr lang="en-US" sz="2400" i="1">
                        <a:latin typeface="Cambria Math" panose="02040503050406030204" pitchFamily="18" charset="0"/>
                      </a:rPr>
                      <m:t>𝜏</m:t>
                    </m:r>
                    <m:r>
                      <a:rPr lang="en-US" sz="2400" i="1" baseline="-25000">
                        <a:latin typeface="Cambria Math" panose="02040503050406030204" pitchFamily="18" charset="0"/>
                      </a:rPr>
                      <m:t>𝑖</m:t>
                    </m:r>
                    <m:r>
                      <a:rPr lang="en-US" sz="2400" i="1" baseline="-25000">
                        <a:latin typeface="Cambria Math" panose="02040503050406030204" pitchFamily="18" charset="0"/>
                      </a:rPr>
                      <m:t> = 1</m:t>
                    </m:r>
                  </m:oMath>
                </a14:m>
                <a:endParaRPr lang="en-US" sz="2400"/>
              </a:p>
            </p:txBody>
          </p:sp>
        </mc:Choice>
        <mc:Fallback xmlns="">
          <p:sp>
            <p:nvSpPr>
              <p:cNvPr id="9" name="TextBox 8"/>
              <p:cNvSpPr txBox="1">
                <a:spLocks noRot="1" noChangeAspect="1" noMove="1" noResize="1" noEditPoints="1" noAdjustHandles="1" noChangeArrowheads="1" noChangeShapeType="1" noTextEdit="1"/>
              </p:cNvSpPr>
              <p:nvPr/>
            </p:nvSpPr>
            <p:spPr>
              <a:xfrm>
                <a:off x="2247345" y="5314596"/>
                <a:ext cx="7500964" cy="461665"/>
              </a:xfrm>
              <a:prstGeom prst="rect">
                <a:avLst/>
              </a:prstGeom>
              <a:blipFill>
                <a:blip r:embed="rId9"/>
                <a:stretch>
                  <a:fillRect l="-1182" t="-5263" b="-31579"/>
                </a:stretch>
              </a:blipFill>
            </p:spPr>
            <p:txBody>
              <a:bodyPr/>
              <a:lstStyle/>
              <a:p>
                <a:r>
                  <a:rPr lang="en-US">
                    <a:noFill/>
                  </a:rPr>
                  <a:t> </a:t>
                </a:r>
              </a:p>
            </p:txBody>
          </p:sp>
        </mc:Fallback>
      </mc:AlternateContent>
      <p:graphicFrame>
        <p:nvGraphicFramePr>
          <p:cNvPr id="10" name="Object 9"/>
          <p:cNvGraphicFramePr>
            <a:graphicFrameLocks noChangeAspect="1"/>
          </p:cNvGraphicFramePr>
          <p:nvPr/>
        </p:nvGraphicFramePr>
        <p:xfrm>
          <a:off x="4063182" y="5776260"/>
          <a:ext cx="1450889" cy="854988"/>
        </p:xfrm>
        <a:graphic>
          <a:graphicData uri="http://schemas.openxmlformats.org/presentationml/2006/ole">
            <mc:AlternateContent xmlns:mc="http://schemas.openxmlformats.org/markup-compatibility/2006">
              <mc:Choice xmlns:v="urn:schemas-microsoft-com:vml" Requires="v">
                <p:oleObj name="Equation" r:id="rId10" imgW="711200" imgH="419100" progId="Equation.DSMT4">
                  <p:embed/>
                </p:oleObj>
              </mc:Choice>
              <mc:Fallback>
                <p:oleObj name="Equation" r:id="rId10" imgW="711200" imgH="419100" progId="Equation.DSMT4">
                  <p:embed/>
                  <p:pic>
                    <p:nvPicPr>
                      <p:cNvPr id="10" name="Object 9"/>
                      <p:cNvPicPr/>
                      <p:nvPr/>
                    </p:nvPicPr>
                    <p:blipFill>
                      <a:blip r:embed="rId11"/>
                      <a:stretch>
                        <a:fillRect/>
                      </a:stretch>
                    </p:blipFill>
                    <p:spPr>
                      <a:xfrm>
                        <a:off x="4063182" y="5776260"/>
                        <a:ext cx="1450889" cy="854988"/>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5956451" y="5776260"/>
          <a:ext cx="1709976" cy="854988"/>
        </p:xfrm>
        <a:graphic>
          <a:graphicData uri="http://schemas.openxmlformats.org/presentationml/2006/ole">
            <mc:AlternateContent xmlns:mc="http://schemas.openxmlformats.org/markup-compatibility/2006">
              <mc:Choice xmlns:v="urn:schemas-microsoft-com:vml" Requires="v">
                <p:oleObj name="Equation" r:id="rId12" imgW="838200" imgH="419100" progId="Equation.DSMT4">
                  <p:embed/>
                </p:oleObj>
              </mc:Choice>
              <mc:Fallback>
                <p:oleObj name="Equation" r:id="rId12" imgW="838200" imgH="419100" progId="Equation.DSMT4">
                  <p:embed/>
                  <p:pic>
                    <p:nvPicPr>
                      <p:cNvPr id="11" name="Object 10"/>
                      <p:cNvPicPr/>
                      <p:nvPr/>
                    </p:nvPicPr>
                    <p:blipFill>
                      <a:blip r:embed="rId13"/>
                      <a:stretch>
                        <a:fillRect/>
                      </a:stretch>
                    </p:blipFill>
                    <p:spPr>
                      <a:xfrm>
                        <a:off x="5956451" y="5776260"/>
                        <a:ext cx="1709976" cy="854988"/>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3F0FDE53-8DC9-7B43-96CF-43F61BA4981D}"/>
              </a:ext>
            </a:extLst>
          </p:cNvPr>
          <p:cNvSpPr>
            <a:spLocks noGrp="1"/>
          </p:cNvSpPr>
          <p:nvPr>
            <p:ph type="sldNum" sz="quarter" idx="12"/>
          </p:nvPr>
        </p:nvSpPr>
        <p:spPr/>
        <p:txBody>
          <a:bodyPr/>
          <a:lstStyle/>
          <a:p>
            <a:fld id="{0B97A0ED-0713-854E-AE67-C1B678B4A72A}" type="slidenum">
              <a:rPr lang="en-US" smtClean="0"/>
              <a:t>20</a:t>
            </a:fld>
            <a:endParaRPr lang="en-US"/>
          </a:p>
        </p:txBody>
      </p:sp>
    </p:spTree>
    <p:extLst>
      <p:ext uri="{BB962C8B-B14F-4D97-AF65-F5344CB8AC3E}">
        <p14:creationId xmlns:p14="http://schemas.microsoft.com/office/powerpoint/2010/main" val="2403953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Plot of the ICC for this Item in R</a:t>
            </a:r>
          </a:p>
        </p:txBody>
      </p:sp>
      <p:sp>
        <p:nvSpPr>
          <p:cNvPr id="4" name="TextBox 3">
            <a:extLst>
              <a:ext uri="{FF2B5EF4-FFF2-40B4-BE49-F238E27FC236}">
                <a16:creationId xmlns:a16="http://schemas.microsoft.com/office/drawing/2014/main" id="{4AE780F7-BD3C-5146-9535-E40B884B94B7}"/>
              </a:ext>
            </a:extLst>
          </p:cNvPr>
          <p:cNvSpPr txBox="1"/>
          <p:nvPr/>
        </p:nvSpPr>
        <p:spPr>
          <a:xfrm>
            <a:off x="7037919" y="2370667"/>
            <a:ext cx="4578348" cy="3416320"/>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theta&lt;-seq(from=-4,to=4,by=.1)</a:t>
            </a:r>
          </a:p>
          <a:p>
            <a:r>
              <a:rPr lang="en-US">
                <a:latin typeface="Courier New" panose="02070309020205020404" pitchFamily="49" charset="0"/>
                <a:cs typeface="Courier New" panose="02070309020205020404" pitchFamily="49" charset="0"/>
              </a:rPr>
              <a:t>a&lt;-1</a:t>
            </a:r>
          </a:p>
          <a:p>
            <a:r>
              <a:rPr lang="en-US">
                <a:latin typeface="Courier New" panose="02070309020205020404" pitchFamily="49" charset="0"/>
                <a:cs typeface="Courier New" panose="02070309020205020404" pitchFamily="49" charset="0"/>
              </a:rPr>
              <a:t>b&lt;-1.43</a:t>
            </a: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cum2plno&lt;-pnorm(a*(theta-b))</a:t>
            </a: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plot(theta, cum2plno, col="black", xlab="", ylab="Cumulative Probability",</a:t>
            </a:r>
          </a:p>
          <a:p>
            <a:r>
              <a:rPr lang="en-US">
                <a:latin typeface="Courier New" panose="02070309020205020404" pitchFamily="49" charset="0"/>
                <a:cs typeface="Courier New" panose="02070309020205020404" pitchFamily="49" charset="0"/>
              </a:rPr>
              <a:t>     type="l",lwd=2, cex=2, main="", cex.axis=.8)</a:t>
            </a:r>
          </a:p>
          <a:p>
            <a:endParaRPr lang="en-US"/>
          </a:p>
        </p:txBody>
      </p:sp>
      <p:pic>
        <p:nvPicPr>
          <p:cNvPr id="9" name="Picture 8">
            <a:extLst>
              <a:ext uri="{FF2B5EF4-FFF2-40B4-BE49-F238E27FC236}">
                <a16:creationId xmlns:a16="http://schemas.microsoft.com/office/drawing/2014/main" id="{ADD8F320-3FB2-974D-9406-F7D1F7D72759}"/>
              </a:ext>
            </a:extLst>
          </p:cNvPr>
          <p:cNvPicPr>
            <a:picLocks noChangeAspect="1"/>
          </p:cNvPicPr>
          <p:nvPr/>
        </p:nvPicPr>
        <p:blipFill>
          <a:blip r:embed="rId2"/>
          <a:stretch>
            <a:fillRect/>
          </a:stretch>
        </p:blipFill>
        <p:spPr>
          <a:xfrm>
            <a:off x="321734" y="1826155"/>
            <a:ext cx="6587292" cy="4096299"/>
          </a:xfrm>
          <a:prstGeom prst="rect">
            <a:avLst/>
          </a:prstGeom>
        </p:spPr>
      </p:pic>
      <p:sp>
        <p:nvSpPr>
          <p:cNvPr id="10" name="Slide Number Placeholder 9">
            <a:extLst>
              <a:ext uri="{FF2B5EF4-FFF2-40B4-BE49-F238E27FC236}">
                <a16:creationId xmlns:a16="http://schemas.microsoft.com/office/drawing/2014/main" id="{3E73048A-716C-EA44-AFFE-10DD196B4ACC}"/>
              </a:ext>
            </a:extLst>
          </p:cNvPr>
          <p:cNvSpPr>
            <a:spLocks noGrp="1"/>
          </p:cNvSpPr>
          <p:nvPr>
            <p:ph type="sldNum" sz="quarter" idx="12"/>
          </p:nvPr>
        </p:nvSpPr>
        <p:spPr/>
        <p:txBody>
          <a:bodyPr/>
          <a:lstStyle/>
          <a:p>
            <a:fld id="{0B97A0ED-0713-854E-AE67-C1B678B4A72A}" type="slidenum">
              <a:rPr lang="en-US" smtClean="0"/>
              <a:t>21</a:t>
            </a:fld>
            <a:endParaRPr lang="en-US"/>
          </a:p>
        </p:txBody>
      </p:sp>
    </p:spTree>
    <p:extLst>
      <p:ext uri="{BB962C8B-B14F-4D97-AF65-F5344CB8AC3E}">
        <p14:creationId xmlns:p14="http://schemas.microsoft.com/office/powerpoint/2010/main" val="1859396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This explains why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lvl="0"/>
                <a:r>
                  <a:rPr lang="en-US"/>
                  <a:t>the discrimination parameter </a:t>
                </a:r>
                <a14:m>
                  <m:oMath xmlns:m="http://schemas.openxmlformats.org/officeDocument/2006/math">
                    <m:r>
                      <a:rPr lang="en-US" i="1">
                        <a:latin typeface="Cambria Math" panose="02040503050406030204" pitchFamily="18" charset="0"/>
                      </a:rPr>
                      <m:t>(</m:t>
                    </m:r>
                    <m:sSub>
                      <m:sSubPr>
                        <m:ctrlPr>
                          <a:rPr lang="en-US" b="0" i="1">
                            <a:latin typeface="Cambria Math" panose="02040503050406030204" pitchFamily="18" charset="0"/>
                          </a:rPr>
                        </m:ctrlPr>
                      </m:sSubPr>
                      <m:e>
                        <m:r>
                          <a:rPr lang="en-US" i="1">
                            <a:latin typeface="Cambria Math" panose="02040503050406030204" pitchFamily="18" charset="0"/>
                          </a:rPr>
                          <m:t>𝑎</m:t>
                        </m:r>
                      </m:e>
                      <m:sub>
                        <m:r>
                          <a:rPr lang="en-US" b="0" i="1">
                            <a:latin typeface="Cambria Math" panose="02040503050406030204" pitchFamily="18" charset="0"/>
                          </a:rPr>
                          <m:t>𝑖</m:t>
                        </m:r>
                      </m:sub>
                    </m:sSub>
                    <m:r>
                      <a:rPr lang="en-US" i="1">
                        <a:latin typeface="Cambria Math" panose="02040503050406030204" pitchFamily="18" charset="0"/>
                      </a:rPr>
                      <m:t>)</m:t>
                    </m:r>
                  </m:oMath>
                </a14:m>
                <a:r>
                  <a:rPr lang="en-US"/>
                  <a:t> in the 2PL IRT model is analogous to the correlation between the item and the construct of measurement, and</a:t>
                </a:r>
              </a:p>
              <a:p>
                <a:pPr lvl="0"/>
                <a:r>
                  <a:rPr lang="en-US"/>
                  <a:t>the difficulty parameter </a:t>
                </a:r>
                <a14:m>
                  <m:oMath xmlns:m="http://schemas.openxmlformats.org/officeDocument/2006/math">
                    <m:r>
                      <a:rPr lang="en-US" i="1">
                        <a:latin typeface="Cambria Math" panose="02040503050406030204" pitchFamily="18" charset="0"/>
                      </a:rPr>
                      <m:t>(</m:t>
                    </m:r>
                    <m:sSub>
                      <m:sSubPr>
                        <m:ctrlPr>
                          <a:rPr lang="en-US" b="0" i="1">
                            <a:latin typeface="Cambria Math" panose="02040503050406030204" pitchFamily="18" charset="0"/>
                          </a:rPr>
                        </m:ctrlPr>
                      </m:sSubPr>
                      <m:e>
                        <m:r>
                          <a:rPr lang="en-US" i="1">
                            <a:latin typeface="Cambria Math" panose="02040503050406030204" pitchFamily="18" charset="0"/>
                          </a:rPr>
                          <m:t>𝑏</m:t>
                        </m:r>
                      </m:e>
                      <m:sub>
                        <m:r>
                          <a:rPr lang="en-US" b="0" i="1">
                            <a:latin typeface="Cambria Math" panose="02040503050406030204" pitchFamily="18" charset="0"/>
                          </a:rPr>
                          <m:t>𝑖</m:t>
                        </m:r>
                      </m:sub>
                    </m:sSub>
                    <m:r>
                      <a:rPr lang="en-US" i="1">
                        <a:latin typeface="Cambria Math" panose="02040503050406030204" pitchFamily="18" charset="0"/>
                      </a:rPr>
                      <m:t>)</m:t>
                    </m:r>
                  </m:oMath>
                </a14:m>
                <a:r>
                  <a:rPr lang="en-US"/>
                  <a:t> is analogous to the threshold between a correct and incorrect response (which is itself inversely related to the proportion of test-takers answering the item correctly)</a:t>
                </a:r>
              </a:p>
              <a:p>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86" t="-2326" r="-60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60E9642-AEE1-1146-93D1-F58038B3A532}"/>
              </a:ext>
            </a:extLst>
          </p:cNvPr>
          <p:cNvSpPr>
            <a:spLocks noGrp="1"/>
          </p:cNvSpPr>
          <p:nvPr>
            <p:ph type="sldNum" sz="quarter" idx="12"/>
          </p:nvPr>
        </p:nvSpPr>
        <p:spPr/>
        <p:txBody>
          <a:bodyPr/>
          <a:lstStyle/>
          <a:p>
            <a:fld id="{0B97A0ED-0713-854E-AE67-C1B678B4A72A}" type="slidenum">
              <a:rPr lang="en-US" smtClean="0"/>
              <a:t>22</a:t>
            </a:fld>
            <a:endParaRPr lang="en-US"/>
          </a:p>
        </p:txBody>
      </p:sp>
    </p:spTree>
    <p:extLst>
      <p:ext uri="{BB962C8B-B14F-4D97-AF65-F5344CB8AC3E}">
        <p14:creationId xmlns:p14="http://schemas.microsoft.com/office/powerpoint/2010/main" val="1446474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From IRT Parameters back to Factor Analytic Parameters</a:t>
            </a:r>
          </a:p>
        </p:txBody>
      </p:sp>
      <p:graphicFrame>
        <p:nvGraphicFramePr>
          <p:cNvPr id="5" name="Object 4"/>
          <p:cNvGraphicFramePr>
            <a:graphicFrameLocks noChangeAspect="1"/>
          </p:cNvGraphicFramePr>
          <p:nvPr>
            <p:extLst>
              <p:ext uri="{D42A27DB-BD31-4B8C-83A1-F6EECF244321}">
                <p14:modId xmlns:p14="http://schemas.microsoft.com/office/powerpoint/2010/main" val="3674470953"/>
              </p:ext>
            </p:extLst>
          </p:nvPr>
        </p:nvGraphicFramePr>
        <p:xfrm>
          <a:off x="2100586" y="2708664"/>
          <a:ext cx="2269059" cy="1440672"/>
        </p:xfrm>
        <a:graphic>
          <a:graphicData uri="http://schemas.openxmlformats.org/presentationml/2006/ole">
            <mc:AlternateContent xmlns:mc="http://schemas.openxmlformats.org/markup-compatibility/2006">
              <mc:Choice xmlns:v="urn:schemas-microsoft-com:vml" Requires="v">
                <p:oleObj name="Equation" r:id="rId2" imgW="800100" imgH="508000" progId="Equation.DSMT4">
                  <p:embed/>
                </p:oleObj>
              </mc:Choice>
              <mc:Fallback>
                <p:oleObj name="Equation" r:id="rId2" imgW="800100" imgH="508000" progId="Equation.DSMT4">
                  <p:embed/>
                  <p:pic>
                    <p:nvPicPr>
                      <p:cNvPr id="5" name="Object 4"/>
                      <p:cNvPicPr/>
                      <p:nvPr/>
                    </p:nvPicPr>
                    <p:blipFill>
                      <a:blip r:embed="rId3"/>
                      <a:stretch>
                        <a:fillRect/>
                      </a:stretch>
                    </p:blipFill>
                    <p:spPr>
                      <a:xfrm>
                        <a:off x="2100586" y="2708664"/>
                        <a:ext cx="2269059" cy="1440672"/>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735532977"/>
              </p:ext>
            </p:extLst>
          </p:nvPr>
        </p:nvGraphicFramePr>
        <p:xfrm>
          <a:off x="5553297" y="2708664"/>
          <a:ext cx="2269060" cy="1463910"/>
        </p:xfrm>
        <a:graphic>
          <a:graphicData uri="http://schemas.openxmlformats.org/presentationml/2006/ole">
            <mc:AlternateContent xmlns:mc="http://schemas.openxmlformats.org/markup-compatibility/2006">
              <mc:Choice xmlns:v="urn:schemas-microsoft-com:vml" Requires="v">
                <p:oleObj name="Equation" r:id="rId4" imgW="787400" imgH="508000" progId="Equation.DSMT4">
                  <p:embed/>
                </p:oleObj>
              </mc:Choice>
              <mc:Fallback>
                <p:oleObj name="Equation" r:id="rId4" imgW="787400" imgH="508000" progId="Equation.DSMT4">
                  <p:embed/>
                  <p:pic>
                    <p:nvPicPr>
                      <p:cNvPr id="6" name="Object 5"/>
                      <p:cNvPicPr/>
                      <p:nvPr/>
                    </p:nvPicPr>
                    <p:blipFill>
                      <a:blip r:embed="rId5"/>
                      <a:stretch>
                        <a:fillRect/>
                      </a:stretch>
                    </p:blipFill>
                    <p:spPr>
                      <a:xfrm>
                        <a:off x="5553297" y="2708664"/>
                        <a:ext cx="2269060" cy="1463910"/>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01D80CF0-BEF9-1245-96DB-95F895E04099}"/>
              </a:ext>
            </a:extLst>
          </p:cNvPr>
          <p:cNvSpPr>
            <a:spLocks noGrp="1"/>
          </p:cNvSpPr>
          <p:nvPr>
            <p:ph type="sldNum" sz="quarter" idx="12"/>
          </p:nvPr>
        </p:nvSpPr>
        <p:spPr/>
        <p:txBody>
          <a:bodyPr/>
          <a:lstStyle/>
          <a:p>
            <a:fld id="{0B97A0ED-0713-854E-AE67-C1B678B4A72A}" type="slidenum">
              <a:rPr lang="en-US" smtClean="0"/>
              <a:t>23</a:t>
            </a:fld>
            <a:endParaRPr lang="en-US"/>
          </a:p>
        </p:txBody>
      </p:sp>
      <p:sp>
        <p:nvSpPr>
          <p:cNvPr id="4" name="TextBox 3">
            <a:extLst>
              <a:ext uri="{FF2B5EF4-FFF2-40B4-BE49-F238E27FC236}">
                <a16:creationId xmlns:a16="http://schemas.microsoft.com/office/drawing/2014/main" id="{176D0EDB-261E-8E41-A07E-512BEEAC321C}"/>
              </a:ext>
            </a:extLst>
          </p:cNvPr>
          <p:cNvSpPr txBox="1"/>
          <p:nvPr/>
        </p:nvSpPr>
        <p:spPr>
          <a:xfrm>
            <a:off x="1957318" y="4705647"/>
            <a:ext cx="2555593" cy="1477328"/>
          </a:xfrm>
          <a:prstGeom prst="rect">
            <a:avLst/>
          </a:prstGeom>
          <a:noFill/>
        </p:spPr>
        <p:txBody>
          <a:bodyPr wrap="square" rtlCol="0">
            <a:spAutoFit/>
          </a:bodyPr>
          <a:lstStyle/>
          <a:p>
            <a:r>
              <a:rPr lang="en-US"/>
              <a:t>Biserial Correlaton between item and test construct. Equivalent to a </a:t>
            </a:r>
            <a:r>
              <a:rPr lang="en-US" u="sng"/>
              <a:t>factor loading</a:t>
            </a:r>
            <a:r>
              <a:rPr lang="en-US"/>
              <a:t> in a linear factor analysis model.</a:t>
            </a:r>
          </a:p>
        </p:txBody>
      </p:sp>
      <p:sp>
        <p:nvSpPr>
          <p:cNvPr id="7" name="TextBox 6">
            <a:extLst>
              <a:ext uri="{FF2B5EF4-FFF2-40B4-BE49-F238E27FC236}">
                <a16:creationId xmlns:a16="http://schemas.microsoft.com/office/drawing/2014/main" id="{106CEA6B-0ACE-1345-9DB6-E43F715896D6}"/>
              </a:ext>
            </a:extLst>
          </p:cNvPr>
          <p:cNvSpPr txBox="1"/>
          <p:nvPr/>
        </p:nvSpPr>
        <p:spPr>
          <a:xfrm>
            <a:off x="5745027" y="4508499"/>
            <a:ext cx="2555593" cy="2031325"/>
          </a:xfrm>
          <a:prstGeom prst="rect">
            <a:avLst/>
          </a:prstGeom>
          <a:noFill/>
        </p:spPr>
        <p:txBody>
          <a:bodyPr wrap="square" rtlCol="0">
            <a:spAutoFit/>
          </a:bodyPr>
          <a:lstStyle/>
          <a:p>
            <a:r>
              <a:rPr lang="en-US"/>
              <a:t>Threshold of item continuum a person needs to be at or above to answer item correctly. Not a parameter of interest in a linear FA model.</a:t>
            </a:r>
          </a:p>
        </p:txBody>
      </p:sp>
      <p:sp>
        <p:nvSpPr>
          <p:cNvPr id="8" name="TextBox 7">
            <a:extLst>
              <a:ext uri="{FF2B5EF4-FFF2-40B4-BE49-F238E27FC236}">
                <a16:creationId xmlns:a16="http://schemas.microsoft.com/office/drawing/2014/main" id="{C4577413-D44E-7846-B5AE-1FE81A730C55}"/>
              </a:ext>
            </a:extLst>
          </p:cNvPr>
          <p:cNvSpPr txBox="1"/>
          <p:nvPr/>
        </p:nvSpPr>
        <p:spPr>
          <a:xfrm>
            <a:off x="8610600" y="4026310"/>
            <a:ext cx="2996381" cy="1200329"/>
          </a:xfrm>
          <a:prstGeom prst="rect">
            <a:avLst/>
          </a:prstGeom>
          <a:noFill/>
          <a:ln>
            <a:solidFill>
              <a:schemeClr val="accent1"/>
            </a:solidFill>
          </a:ln>
        </p:spPr>
        <p:txBody>
          <a:bodyPr wrap="square" rtlCol="0">
            <a:spAutoFit/>
          </a:bodyPr>
          <a:lstStyle/>
          <a:p>
            <a:r>
              <a:rPr lang="en-US"/>
              <a:t>Note: these relationship only hold if theta is normally distributed and there is no guessing on items.</a:t>
            </a:r>
          </a:p>
        </p:txBody>
      </p:sp>
    </p:spTree>
    <p:extLst>
      <p:ext uri="{BB962C8B-B14F-4D97-AF65-F5344CB8AC3E}">
        <p14:creationId xmlns:p14="http://schemas.microsoft.com/office/powerpoint/2010/main" val="4205813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Three Parameter Normal Ogive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sz="3200" i="1">
                          <a:latin typeface="Cambria Math" charset="0"/>
                        </a:rPr>
                        <m:t>𝑃</m:t>
                      </m:r>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charset="0"/>
                                </a:rPr>
                                <m:t>𝑋</m:t>
                              </m:r>
                            </m:e>
                            <m:sub>
                              <m:r>
                                <a:rPr lang="en-US" sz="3200" i="1">
                                  <a:latin typeface="Cambria Math" charset="0"/>
                                </a:rPr>
                                <m:t>𝑝𝑖</m:t>
                              </m:r>
                            </m:sub>
                          </m:sSub>
                          <m:r>
                            <a:rPr lang="en-US" sz="3200" i="1">
                              <a:latin typeface="Cambria Math" charset="0"/>
                            </a:rPr>
                            <m:t>=1</m:t>
                          </m:r>
                        </m:e>
                        <m:e>
                          <m:sSub>
                            <m:sSubPr>
                              <m:ctrlPr>
                                <a:rPr lang="en-US" sz="3200" i="1">
                                  <a:latin typeface="Cambria Math" panose="02040503050406030204" pitchFamily="18" charset="0"/>
                                </a:rPr>
                              </m:ctrlPr>
                            </m:sSubPr>
                            <m:e>
                              <m:r>
                                <a:rPr lang="en-US" sz="3200" i="1">
                                  <a:latin typeface="Cambria Math" charset="0"/>
                                </a:rPr>
                                <m:t>𝜃</m:t>
                              </m:r>
                            </m:e>
                            <m:sub>
                              <m:r>
                                <a:rPr lang="en-US" sz="3200" i="1">
                                  <a:latin typeface="Cambria Math" charset="0"/>
                                </a:rPr>
                                <m:t>𝑠</m:t>
                              </m:r>
                            </m:sub>
                          </m:sSub>
                          <m:r>
                            <a:rPr lang="en-US" sz="3200" i="1">
                              <a:latin typeface="Cambria Math" charset="0"/>
                            </a:rPr>
                            <m:t>, </m:t>
                          </m:r>
                          <m:sSub>
                            <m:sSubPr>
                              <m:ctrlPr>
                                <a:rPr lang="en-US" sz="3200" i="1">
                                  <a:latin typeface="Cambria Math" panose="02040503050406030204" pitchFamily="18" charset="0"/>
                                </a:rPr>
                              </m:ctrlPr>
                            </m:sSubPr>
                            <m:e>
                              <m:r>
                                <a:rPr lang="en-US" sz="3200" i="1">
                                  <a:latin typeface="Cambria Math" charset="0"/>
                                </a:rPr>
                                <m:t>𝑏</m:t>
                              </m:r>
                            </m:e>
                            <m:sub>
                              <m:r>
                                <a:rPr lang="en-US" sz="3200" i="1">
                                  <a:latin typeface="Cambria Math" charset="0"/>
                                </a:rPr>
                                <m:t>𝑖</m:t>
                              </m:r>
                            </m:sub>
                          </m:sSub>
                          <m:r>
                            <a:rPr lang="en-US" sz="3200" i="1">
                              <a:latin typeface="Cambria Math" charset="0"/>
                            </a:rPr>
                            <m:t>,</m:t>
                          </m:r>
                          <m:sSub>
                            <m:sSubPr>
                              <m:ctrlPr>
                                <a:rPr lang="en-US" sz="3200" i="1">
                                  <a:latin typeface="Cambria Math" panose="02040503050406030204" pitchFamily="18" charset="0"/>
                                </a:rPr>
                              </m:ctrlPr>
                            </m:sSubPr>
                            <m:e>
                              <m:r>
                                <a:rPr lang="en-US" sz="3200" i="1">
                                  <a:latin typeface="Cambria Math" charset="0"/>
                                </a:rPr>
                                <m:t>𝑎</m:t>
                              </m:r>
                            </m:e>
                            <m:sub>
                              <m:r>
                                <a:rPr lang="en-US" sz="3200" i="1">
                                  <a:latin typeface="Cambria Math" charset="0"/>
                                </a:rPr>
                                <m:t>𝑖</m:t>
                              </m:r>
                            </m:sub>
                          </m:sSub>
                          <m:r>
                            <a:rPr lang="en-US" sz="3200" i="1">
                              <a:latin typeface="Cambria Math" charset="0"/>
                            </a:rPr>
                            <m:t>,</m:t>
                          </m:r>
                          <m:sSub>
                            <m:sSubPr>
                              <m:ctrlPr>
                                <a:rPr lang="en-US" sz="3200" i="1">
                                  <a:latin typeface="Cambria Math" panose="02040503050406030204" pitchFamily="18" charset="0"/>
                                </a:rPr>
                              </m:ctrlPr>
                            </m:sSubPr>
                            <m:e>
                              <m:r>
                                <a:rPr lang="en-US" sz="3200" i="1">
                                  <a:latin typeface="Cambria Math" charset="0"/>
                                </a:rPr>
                                <m:t>𝑐</m:t>
                              </m:r>
                            </m:e>
                            <m:sub>
                              <m:r>
                                <a:rPr lang="en-US" sz="3200" i="1">
                                  <a:latin typeface="Cambria Math" charset="0"/>
                                </a:rPr>
                                <m:t>𝑖</m:t>
                              </m:r>
                            </m:sub>
                          </m:sSub>
                        </m:e>
                      </m:d>
                      <m:r>
                        <a:rPr lang="en-US" sz="3200" i="1">
                          <a:latin typeface="Cambria Math" charset="0"/>
                        </a:rPr>
                        <m:t>=</m:t>
                      </m:r>
                      <m:sSub>
                        <m:sSubPr>
                          <m:ctrlPr>
                            <a:rPr lang="en-US" sz="3200" i="1">
                              <a:latin typeface="Cambria Math" panose="02040503050406030204" pitchFamily="18" charset="0"/>
                            </a:rPr>
                          </m:ctrlPr>
                        </m:sSubPr>
                        <m:e>
                          <m:r>
                            <a:rPr lang="en-US" sz="3200" i="1">
                              <a:latin typeface="Cambria Math" charset="0"/>
                            </a:rPr>
                            <m:t>𝑐</m:t>
                          </m:r>
                        </m:e>
                        <m:sub>
                          <m:r>
                            <a:rPr lang="en-US" sz="3200" i="1">
                              <a:latin typeface="Cambria Math" charset="0"/>
                            </a:rPr>
                            <m:t>𝑖</m:t>
                          </m:r>
                        </m:sub>
                      </m:sSub>
                      <m:r>
                        <a:rPr lang="en-US" sz="3200" i="1">
                          <a:latin typeface="Cambria Math" charset="0"/>
                        </a:rPr>
                        <m:t>+(1−</m:t>
                      </m:r>
                      <m:sSub>
                        <m:sSubPr>
                          <m:ctrlPr>
                            <a:rPr lang="en-US" sz="3200" i="1">
                              <a:latin typeface="Cambria Math" panose="02040503050406030204" pitchFamily="18" charset="0"/>
                            </a:rPr>
                          </m:ctrlPr>
                        </m:sSubPr>
                        <m:e>
                          <m:r>
                            <a:rPr lang="en-US" sz="3200" i="1">
                              <a:latin typeface="Cambria Math" charset="0"/>
                            </a:rPr>
                            <m:t>𝑐</m:t>
                          </m:r>
                        </m:e>
                        <m:sub>
                          <m:r>
                            <a:rPr lang="en-US" sz="3200" i="1">
                              <a:latin typeface="Cambria Math" charset="0"/>
                            </a:rPr>
                            <m:t>𝑖</m:t>
                          </m:r>
                        </m:sub>
                      </m:sSub>
                      <m:r>
                        <a:rPr lang="en-US" sz="3200" i="1">
                          <a:latin typeface="Cambria Math" charset="0"/>
                        </a:rPr>
                        <m:t>)</m:t>
                      </m:r>
                      <m:nary>
                        <m:naryPr>
                          <m:ctrlPr>
                            <a:rPr lang="is-IS" sz="3200" i="1">
                              <a:latin typeface="Cambria Math" panose="02040503050406030204" pitchFamily="18" charset="0"/>
                            </a:rPr>
                          </m:ctrlPr>
                        </m:naryPr>
                        <m:sub>
                          <m:r>
                            <m:rPr>
                              <m:brk m:alnAt="23"/>
                            </m:rPr>
                            <a:rPr lang="en-US" sz="3200" i="1">
                              <a:latin typeface="Cambria Math" charset="0"/>
                            </a:rPr>
                            <m:t>−</m:t>
                          </m:r>
                          <m:r>
                            <a:rPr lang="en-US" sz="3200" i="1">
                              <a:latin typeface="Cambria Math" charset="0"/>
                            </a:rPr>
                            <m:t>∞</m:t>
                          </m:r>
                        </m:sub>
                        <m:sup>
                          <m:sSub>
                            <m:sSubPr>
                              <m:ctrlPr>
                                <a:rPr lang="en-US" sz="3200" i="1">
                                  <a:latin typeface="Cambria Math" panose="02040503050406030204" pitchFamily="18" charset="0"/>
                                </a:rPr>
                              </m:ctrlPr>
                            </m:sSubPr>
                            <m:e>
                              <m:r>
                                <a:rPr lang="en-US" sz="3200" i="1">
                                  <a:latin typeface="Cambria Math" charset="0"/>
                                </a:rPr>
                                <m:t>𝑎</m:t>
                              </m:r>
                            </m:e>
                            <m:sub>
                              <m:r>
                                <a:rPr lang="en-US" sz="3200" i="1">
                                  <a:latin typeface="Cambria Math" charset="0"/>
                                </a:rPr>
                                <m:t>𝑖</m:t>
                              </m:r>
                            </m:sub>
                          </m:sSub>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charset="0"/>
                                    </a:rPr>
                                    <m:t>𝜃</m:t>
                                  </m:r>
                                </m:e>
                                <m:sub>
                                  <m:r>
                                    <a:rPr lang="en-US" sz="3200" i="1">
                                      <a:latin typeface="Cambria Math" charset="0"/>
                                    </a:rPr>
                                    <m:t>𝑝</m:t>
                                  </m:r>
                                </m:sub>
                              </m:sSub>
                              <m:r>
                                <a:rPr lang="en-US" sz="3200" i="1">
                                  <a:latin typeface="Cambria Math" charset="0"/>
                                </a:rPr>
                                <m:t>−</m:t>
                              </m:r>
                              <m:sSub>
                                <m:sSubPr>
                                  <m:ctrlPr>
                                    <a:rPr lang="en-US" sz="3200" i="1">
                                      <a:latin typeface="Cambria Math" panose="02040503050406030204" pitchFamily="18" charset="0"/>
                                    </a:rPr>
                                  </m:ctrlPr>
                                </m:sSubPr>
                                <m:e>
                                  <m:r>
                                    <a:rPr lang="en-US" sz="3200" i="1">
                                      <a:latin typeface="Cambria Math" charset="0"/>
                                    </a:rPr>
                                    <m:t>𝑏</m:t>
                                  </m:r>
                                </m:e>
                                <m:sub>
                                  <m:r>
                                    <a:rPr lang="en-US" sz="3200" i="1">
                                      <a:latin typeface="Cambria Math" charset="0"/>
                                    </a:rPr>
                                    <m:t>𝑖</m:t>
                                  </m:r>
                                </m:sub>
                              </m:sSub>
                            </m:e>
                          </m:d>
                        </m:sup>
                        <m:e>
                          <m:r>
                            <a:rPr lang="en-US" sz="3200" i="1">
                              <a:latin typeface="Cambria Math" charset="0"/>
                            </a:rPr>
                            <m:t>𝜙</m:t>
                          </m:r>
                          <m:d>
                            <m:dPr>
                              <m:ctrlPr>
                                <a:rPr lang="en-US" sz="3200" i="1">
                                  <a:latin typeface="Cambria Math" panose="02040503050406030204" pitchFamily="18" charset="0"/>
                                </a:rPr>
                              </m:ctrlPr>
                            </m:dPr>
                            <m:e>
                              <m:r>
                                <a:rPr lang="en-US" sz="3200" i="1">
                                  <a:latin typeface="Cambria Math" charset="0"/>
                                </a:rPr>
                                <m:t>𝑥</m:t>
                              </m:r>
                            </m:e>
                          </m:d>
                          <m:r>
                            <a:rPr lang="en-US" sz="3200" i="1">
                              <a:latin typeface="Cambria Math" charset="0"/>
                            </a:rPr>
                            <m:t>𝑑𝑥</m:t>
                          </m:r>
                        </m:e>
                      </m:nary>
                    </m:oMath>
                  </m:oMathPara>
                </a14:m>
                <a:endParaRPr lang="en-US" dirty="0"/>
              </a:p>
              <a:p>
                <a:endParaRPr lang="en-US" dirty="0"/>
              </a:p>
              <a:p>
                <a:r>
                  <a:rPr lang="en-US" dirty="0"/>
                  <a:t>Where </a:t>
                </a:r>
                <a14:m>
                  <m:oMath xmlns:m="http://schemas.openxmlformats.org/officeDocument/2006/math">
                    <m:r>
                      <a:rPr lang="en-US" b="0" i="1" smtClean="0">
                        <a:latin typeface="Cambria Math" charset="0"/>
                      </a:rPr>
                      <m:t>𝜙</m:t>
                    </m:r>
                    <m:d>
                      <m:dPr>
                        <m:ctrlPr>
                          <a:rPr lang="en-US" b="0" i="1" smtClean="0">
                            <a:latin typeface="Cambria Math" panose="02040503050406030204" pitchFamily="18" charset="0"/>
                          </a:rPr>
                        </m:ctrlPr>
                      </m:dPr>
                      <m:e>
                        <m:r>
                          <a:rPr lang="en-US" b="0" i="1" smtClean="0">
                            <a:latin typeface="Cambria Math" charset="0"/>
                          </a:rPr>
                          <m:t>𝑥</m:t>
                        </m:r>
                      </m:e>
                    </m:d>
                  </m:oMath>
                </a14:m>
                <a:r>
                  <a:rPr lang="en-US" dirty="0"/>
                  <a:t> is the standard normal PDF.</a:t>
                </a:r>
              </a:p>
              <a:p>
                <a:r>
                  <a:rPr lang="en-US" dirty="0"/>
                  <a:t>Notice this is just the standard normal CDF evaluated at </a:t>
                </a:r>
                <a14:m>
                  <m:oMath xmlns:m="http://schemas.openxmlformats.org/officeDocument/2006/math">
                    <m:r>
                      <a:rPr lang="en-US" b="0" i="1" smtClean="0">
                        <a:latin typeface="Cambria Math" charset="0"/>
                      </a:rPr>
                      <m:t>𝑧</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𝜃</m:t>
                            </m:r>
                          </m:e>
                          <m:sub>
                            <m:r>
                              <a:rPr lang="en-US" i="1">
                                <a:latin typeface="Cambria Math" charset="0"/>
                              </a:rPr>
                              <m:t>𝑝</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𝑖</m:t>
                            </m:r>
                          </m:sub>
                        </m:sSub>
                      </m:e>
                    </m:d>
                  </m:oMath>
                </a14:m>
                <a:r>
                  <a:rPr lang="en-US" dirty="0"/>
                  <a: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5" t="-456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EDC0F48-CED4-7341-A8DE-E8D41A0B5AAB}"/>
              </a:ext>
            </a:extLst>
          </p:cNvPr>
          <p:cNvSpPr>
            <a:spLocks noGrp="1"/>
          </p:cNvSpPr>
          <p:nvPr>
            <p:ph type="sldNum" sz="quarter" idx="12"/>
          </p:nvPr>
        </p:nvSpPr>
        <p:spPr/>
        <p:txBody>
          <a:bodyPr/>
          <a:lstStyle/>
          <a:p>
            <a:fld id="{0B97A0ED-0713-854E-AE67-C1B678B4A72A}" type="slidenum">
              <a:rPr lang="en-US" smtClean="0"/>
              <a:t>24</a:t>
            </a:fld>
            <a:endParaRPr lang="en-US"/>
          </a:p>
        </p:txBody>
      </p:sp>
    </p:spTree>
    <p:extLst>
      <p:ext uri="{BB962C8B-B14F-4D97-AF65-F5344CB8AC3E}">
        <p14:creationId xmlns:p14="http://schemas.microsoft.com/office/powerpoint/2010/main" val="4111713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C2656E-8EC1-3440-AE99-29EB18F102EB}"/>
              </a:ext>
            </a:extLst>
          </p:cNvPr>
          <p:cNvSpPr>
            <a:spLocks noGrp="1"/>
          </p:cNvSpPr>
          <p:nvPr>
            <p:ph type="title"/>
          </p:nvPr>
        </p:nvSpPr>
        <p:spPr/>
        <p:txBody>
          <a:bodyPr/>
          <a:lstStyle/>
          <a:p>
            <a:r>
              <a:rPr lang="en-US" b="1"/>
              <a:t>Logistic PDF and CDF</a:t>
            </a:r>
          </a:p>
        </p:txBody>
      </p:sp>
      <p:pic>
        <p:nvPicPr>
          <p:cNvPr id="11" name="Content Placeholder 10" descr="A close up of a map&#10;&#10;Description automatically generated">
            <a:extLst>
              <a:ext uri="{FF2B5EF4-FFF2-40B4-BE49-F238E27FC236}">
                <a16:creationId xmlns:a16="http://schemas.microsoft.com/office/drawing/2014/main" id="{FD1CB3D0-F1F6-D24B-A6E3-86FEBBADE57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63086" y="1526912"/>
            <a:ext cx="3940899" cy="3468421"/>
          </a:xfrm>
        </p:spPr>
      </p:pic>
      <p:pic>
        <p:nvPicPr>
          <p:cNvPr id="13" name="Content Placeholder 12" descr="A close up of a map&#10;&#10;Description automatically generated">
            <a:extLst>
              <a:ext uri="{FF2B5EF4-FFF2-40B4-BE49-F238E27FC236}">
                <a16:creationId xmlns:a16="http://schemas.microsoft.com/office/drawing/2014/main" id="{8C988C11-0831-6640-86C7-FD894EEB18B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1968" y="1514212"/>
            <a:ext cx="3965158" cy="3599655"/>
          </a:xfrm>
        </p:spPr>
      </p:pic>
      <p:pic>
        <p:nvPicPr>
          <p:cNvPr id="15" name="Picture 14" descr="A screenshot of a cell phone&#10;&#10;Description automatically generated">
            <a:extLst>
              <a:ext uri="{FF2B5EF4-FFF2-40B4-BE49-F238E27FC236}">
                <a16:creationId xmlns:a16="http://schemas.microsoft.com/office/drawing/2014/main" id="{159DC95D-45C0-894E-A723-5ACB63BC6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086" y="5203294"/>
            <a:ext cx="4559300" cy="1409700"/>
          </a:xfrm>
          <a:prstGeom prst="rect">
            <a:avLst/>
          </a:prstGeom>
        </p:spPr>
      </p:pic>
      <p:sp>
        <p:nvSpPr>
          <p:cNvPr id="16" name="Rectangle 15">
            <a:extLst>
              <a:ext uri="{FF2B5EF4-FFF2-40B4-BE49-F238E27FC236}">
                <a16:creationId xmlns:a16="http://schemas.microsoft.com/office/drawing/2014/main" id="{E4A076DA-7E47-5144-8729-15B1E6889340}"/>
              </a:ext>
            </a:extLst>
          </p:cNvPr>
          <p:cNvSpPr/>
          <p:nvPr/>
        </p:nvSpPr>
        <p:spPr>
          <a:xfrm>
            <a:off x="6096000" y="6352143"/>
            <a:ext cx="4917500" cy="369332"/>
          </a:xfrm>
          <a:prstGeom prst="rect">
            <a:avLst/>
          </a:prstGeom>
        </p:spPr>
        <p:txBody>
          <a:bodyPr wrap="none">
            <a:spAutoFit/>
          </a:bodyPr>
          <a:lstStyle/>
          <a:p>
            <a:r>
              <a:rPr lang="en-US">
                <a:hlinkClick r:id="rId5"/>
              </a:rPr>
              <a:t>https://en.wikipedia.org/wiki/Logistic_distribution</a:t>
            </a: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422D303-919B-9C4C-A22F-4A57EFBF4D36}"/>
                  </a:ext>
                </a:extLst>
              </p:cNvPr>
              <p:cNvSpPr txBox="1"/>
              <p:nvPr/>
            </p:nvSpPr>
            <p:spPr>
              <a:xfrm>
                <a:off x="5182660" y="5343788"/>
                <a:ext cx="3767667" cy="12021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𝐸𝑉</m:t>
                      </m:r>
                      <m:r>
                        <a:rPr lang="en-US" b="0" i="1">
                          <a:latin typeface="Cambria Math" panose="02040503050406030204" pitchFamily="18" charset="0"/>
                        </a:rPr>
                        <m:t>=</m:t>
                      </m:r>
                      <m:r>
                        <a:rPr lang="en-US" b="0" i="1">
                          <a:latin typeface="Cambria Math" panose="02040503050406030204" pitchFamily="18" charset="0"/>
                        </a:rPr>
                        <m:t>𝜇</m:t>
                      </m:r>
                    </m:oMath>
                  </m:oMathPara>
                </a14:m>
                <a:endParaRPr lang="en-US" b="0"/>
              </a:p>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𝑉𝑎𝑟𝑖𝑎𝑛𝑐𝑒</m:t>
                      </m:r>
                      <m:r>
                        <a:rPr lang="en-US" b="0"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2</m:t>
                              </m:r>
                            </m:sup>
                          </m:sSup>
                        </m:num>
                        <m:den>
                          <m:r>
                            <a:rPr lang="en-US" b="0" i="1">
                              <a:latin typeface="Cambria Math" panose="02040503050406030204" pitchFamily="18" charset="0"/>
                            </a:rPr>
                            <m:t>3</m:t>
                          </m:r>
                        </m:den>
                      </m:f>
                    </m:oMath>
                  </m:oMathPara>
                </a14:m>
                <a:endParaRPr lang="en-US" b="0"/>
              </a:p>
              <a:p>
                <a:endParaRPr lang="en-US" b="0"/>
              </a:p>
            </p:txBody>
          </p:sp>
        </mc:Choice>
        <mc:Fallback xmlns="">
          <p:sp>
            <p:nvSpPr>
              <p:cNvPr id="17" name="TextBox 16">
                <a:extLst>
                  <a:ext uri="{FF2B5EF4-FFF2-40B4-BE49-F238E27FC236}">
                    <a16:creationId xmlns:a16="http://schemas.microsoft.com/office/drawing/2014/main" id="{8422D303-919B-9C4C-A22F-4A57EFBF4D36}"/>
                  </a:ext>
                </a:extLst>
              </p:cNvPr>
              <p:cNvSpPr txBox="1">
                <a:spLocks noRot="1" noChangeAspect="1" noMove="1" noResize="1" noEditPoints="1" noAdjustHandles="1" noChangeArrowheads="1" noChangeShapeType="1" noTextEdit="1"/>
              </p:cNvSpPr>
              <p:nvPr/>
            </p:nvSpPr>
            <p:spPr>
              <a:xfrm>
                <a:off x="5182660" y="5343788"/>
                <a:ext cx="3767667" cy="1202124"/>
              </a:xfrm>
              <a:prstGeom prst="rect">
                <a:avLst/>
              </a:prstGeom>
              <a:blipFill>
                <a:blip r:embed="rId6"/>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6C0CFAE-4AC4-0441-95D6-8790184CDE56}"/>
              </a:ext>
            </a:extLst>
          </p:cNvPr>
          <p:cNvSpPr>
            <a:spLocks noGrp="1"/>
          </p:cNvSpPr>
          <p:nvPr>
            <p:ph type="sldNum" sz="quarter" idx="12"/>
          </p:nvPr>
        </p:nvSpPr>
        <p:spPr/>
        <p:txBody>
          <a:bodyPr/>
          <a:lstStyle/>
          <a:p>
            <a:fld id="{0B97A0ED-0713-854E-AE67-C1B678B4A72A}" type="slidenum">
              <a:rPr lang="en-US" smtClean="0"/>
              <a:t>25</a:t>
            </a:fld>
            <a:endParaRPr lang="en-US"/>
          </a:p>
        </p:txBody>
      </p:sp>
    </p:spTree>
    <p:extLst>
      <p:ext uri="{BB962C8B-B14F-4D97-AF65-F5344CB8AC3E}">
        <p14:creationId xmlns:p14="http://schemas.microsoft.com/office/powerpoint/2010/main" val="583667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A9461AF-16C8-9749-A348-029BC1578891}"/>
              </a:ext>
            </a:extLst>
          </p:cNvPr>
          <p:cNvSpPr>
            <a:spLocks noGrp="1"/>
          </p:cNvSpPr>
          <p:nvPr>
            <p:ph type="title"/>
          </p:nvPr>
        </p:nvSpPr>
        <p:spPr/>
        <p:txBody>
          <a:bodyPr/>
          <a:lstStyle/>
          <a:p>
            <a:r>
              <a:rPr lang="en-US" b="1"/>
              <a:t>Applying the Logistic PDF and CDF in R</a:t>
            </a:r>
          </a:p>
        </p:txBody>
      </p:sp>
      <p:pic>
        <p:nvPicPr>
          <p:cNvPr id="10" name="Content Placeholder 9">
            <a:extLst>
              <a:ext uri="{FF2B5EF4-FFF2-40B4-BE49-F238E27FC236}">
                <a16:creationId xmlns:a16="http://schemas.microsoft.com/office/drawing/2014/main" id="{3BDEEA4F-CDB5-1444-B2CC-095D0570FF0B}"/>
              </a:ext>
            </a:extLst>
          </p:cNvPr>
          <p:cNvPicPr>
            <a:picLocks noGrp="1" noChangeAspect="1"/>
          </p:cNvPicPr>
          <p:nvPr>
            <p:ph sz="half" idx="1"/>
          </p:nvPr>
        </p:nvPicPr>
        <p:blipFill>
          <a:blip r:embed="rId2"/>
          <a:stretch>
            <a:fillRect/>
          </a:stretch>
        </p:blipFill>
        <p:spPr>
          <a:xfrm>
            <a:off x="602059" y="1697567"/>
            <a:ext cx="5493941" cy="3662627"/>
          </a:xfrm>
          <a:prstGeom prst="rect">
            <a:avLst/>
          </a:prstGeom>
        </p:spPr>
      </p:pic>
      <p:pic>
        <p:nvPicPr>
          <p:cNvPr id="11" name="Content Placeholder 10">
            <a:extLst>
              <a:ext uri="{FF2B5EF4-FFF2-40B4-BE49-F238E27FC236}">
                <a16:creationId xmlns:a16="http://schemas.microsoft.com/office/drawing/2014/main" id="{D101982E-86BA-6B44-A083-CC18D49540DD}"/>
              </a:ext>
            </a:extLst>
          </p:cNvPr>
          <p:cNvPicPr>
            <a:picLocks noGrp="1" noChangeAspect="1"/>
          </p:cNvPicPr>
          <p:nvPr>
            <p:ph sz="half" idx="2"/>
          </p:nvPr>
        </p:nvPicPr>
        <p:blipFill>
          <a:blip r:embed="rId3"/>
          <a:stretch>
            <a:fillRect/>
          </a:stretch>
        </p:blipFill>
        <p:spPr>
          <a:xfrm>
            <a:off x="6139258" y="1497807"/>
            <a:ext cx="5793583" cy="3862388"/>
          </a:xfrm>
          <a:prstGeom prst="rect">
            <a:avLst/>
          </a:prstGeom>
        </p:spPr>
      </p:pic>
      <p:sp>
        <p:nvSpPr>
          <p:cNvPr id="12" name="TextBox 11">
            <a:extLst>
              <a:ext uri="{FF2B5EF4-FFF2-40B4-BE49-F238E27FC236}">
                <a16:creationId xmlns:a16="http://schemas.microsoft.com/office/drawing/2014/main" id="{2E274D10-BA0F-9549-B062-2624A54CBE13}"/>
              </a:ext>
            </a:extLst>
          </p:cNvPr>
          <p:cNvSpPr txBox="1"/>
          <p:nvPr/>
        </p:nvSpPr>
        <p:spPr>
          <a:xfrm>
            <a:off x="838200" y="5648463"/>
            <a:ext cx="8051800" cy="707886"/>
          </a:xfrm>
          <a:prstGeom prst="rect">
            <a:avLst/>
          </a:prstGeom>
          <a:noFill/>
        </p:spPr>
        <p:txBody>
          <a:bodyPr wrap="square" rtlCol="0">
            <a:spAutoFit/>
          </a:bodyPr>
          <a:lstStyle/>
          <a:p>
            <a:r>
              <a:rPr lang="en-US" sz="2000">
                <a:latin typeface="Courier" pitchFamily="2" charset="0"/>
              </a:rPr>
              <a:t>ldensities&lt;-dlogis(xseq,location=500,scale=100)</a:t>
            </a:r>
          </a:p>
          <a:p>
            <a:r>
              <a:rPr lang="en-US" sz="2000">
                <a:latin typeface="Courier" pitchFamily="2" charset="0"/>
              </a:rPr>
              <a:t>lcumulative&lt;-plogis(xseq, location=500,scale=100)</a:t>
            </a:r>
          </a:p>
        </p:txBody>
      </p:sp>
      <p:sp>
        <p:nvSpPr>
          <p:cNvPr id="2" name="Slide Number Placeholder 1">
            <a:extLst>
              <a:ext uri="{FF2B5EF4-FFF2-40B4-BE49-F238E27FC236}">
                <a16:creationId xmlns:a16="http://schemas.microsoft.com/office/drawing/2014/main" id="{E48DC197-EF3B-9B4E-B535-905BBC833058}"/>
              </a:ext>
            </a:extLst>
          </p:cNvPr>
          <p:cNvSpPr>
            <a:spLocks noGrp="1"/>
          </p:cNvSpPr>
          <p:nvPr>
            <p:ph type="sldNum" sz="quarter" idx="12"/>
          </p:nvPr>
        </p:nvSpPr>
        <p:spPr/>
        <p:txBody>
          <a:bodyPr/>
          <a:lstStyle/>
          <a:p>
            <a:fld id="{0B97A0ED-0713-854E-AE67-C1B678B4A72A}" type="slidenum">
              <a:rPr lang="en-US" smtClean="0"/>
              <a:t>26</a:t>
            </a:fld>
            <a:endParaRPr lang="en-US"/>
          </a:p>
        </p:txBody>
      </p:sp>
    </p:spTree>
    <p:extLst>
      <p:ext uri="{BB962C8B-B14F-4D97-AF65-F5344CB8AC3E}">
        <p14:creationId xmlns:p14="http://schemas.microsoft.com/office/powerpoint/2010/main" val="291591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Logistic CDF as IRF</a:t>
            </a:r>
          </a:p>
        </p:txBody>
      </p:sp>
      <p:graphicFrame>
        <p:nvGraphicFramePr>
          <p:cNvPr id="5" name="Object 4"/>
          <p:cNvGraphicFramePr>
            <a:graphicFrameLocks noChangeAspect="1"/>
          </p:cNvGraphicFramePr>
          <p:nvPr/>
        </p:nvGraphicFramePr>
        <p:xfrm>
          <a:off x="2392761" y="1885031"/>
          <a:ext cx="7012986" cy="1198801"/>
        </p:xfrm>
        <a:graphic>
          <a:graphicData uri="http://schemas.openxmlformats.org/presentationml/2006/ole">
            <mc:AlternateContent xmlns:mc="http://schemas.openxmlformats.org/markup-compatibility/2006">
              <mc:Choice xmlns:v="urn:schemas-microsoft-com:vml" Requires="v">
                <p:oleObj name="Equation" r:id="rId2" imgW="2971800" imgH="508000" progId="Equation.DSMT4">
                  <p:embed/>
                </p:oleObj>
              </mc:Choice>
              <mc:Fallback>
                <p:oleObj name="Equation" r:id="rId2" imgW="2971800" imgH="508000" progId="Equation.DSMT4">
                  <p:embed/>
                  <p:pic>
                    <p:nvPicPr>
                      <p:cNvPr id="5" name="Object 4"/>
                      <p:cNvPicPr/>
                      <p:nvPr/>
                    </p:nvPicPr>
                    <p:blipFill>
                      <a:blip r:embed="rId3"/>
                      <a:stretch>
                        <a:fillRect/>
                      </a:stretch>
                    </p:blipFill>
                    <p:spPr>
                      <a:xfrm>
                        <a:off x="2392761" y="1885031"/>
                        <a:ext cx="7012986" cy="1198801"/>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2392761" y="3653233"/>
          <a:ext cx="4473009" cy="685861"/>
        </p:xfrm>
        <a:graphic>
          <a:graphicData uri="http://schemas.openxmlformats.org/presentationml/2006/ole">
            <mc:AlternateContent xmlns:mc="http://schemas.openxmlformats.org/markup-compatibility/2006">
              <mc:Choice xmlns:v="urn:schemas-microsoft-com:vml" Requires="v">
                <p:oleObj name="Equation" r:id="rId4" imgW="1905000" imgH="292100" progId="Equation.DSMT4">
                  <p:embed/>
                </p:oleObj>
              </mc:Choice>
              <mc:Fallback>
                <p:oleObj name="Equation" r:id="rId4" imgW="1905000" imgH="292100" progId="Equation.DSMT4">
                  <p:embed/>
                  <p:pic>
                    <p:nvPicPr>
                      <p:cNvPr id="6" name="Object 5"/>
                      <p:cNvPicPr/>
                      <p:nvPr/>
                    </p:nvPicPr>
                    <p:blipFill>
                      <a:blip r:embed="rId5"/>
                      <a:stretch>
                        <a:fillRect/>
                      </a:stretch>
                    </p:blipFill>
                    <p:spPr>
                      <a:xfrm>
                        <a:off x="2392761" y="3653233"/>
                        <a:ext cx="4473009" cy="685861"/>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ECE222D4-8F97-ED4E-9FD2-1374B0479AF1}"/>
              </a:ext>
            </a:extLst>
          </p:cNvPr>
          <p:cNvSpPr>
            <a:spLocks noGrp="1"/>
          </p:cNvSpPr>
          <p:nvPr>
            <p:ph type="sldNum" sz="quarter" idx="12"/>
          </p:nvPr>
        </p:nvSpPr>
        <p:spPr/>
        <p:txBody>
          <a:bodyPr/>
          <a:lstStyle/>
          <a:p>
            <a:fld id="{0B97A0ED-0713-854E-AE67-C1B678B4A72A}" type="slidenum">
              <a:rPr lang="en-US" smtClean="0"/>
              <a:t>27</a:t>
            </a:fld>
            <a:endParaRPr lang="en-US"/>
          </a:p>
        </p:txBody>
      </p:sp>
    </p:spTree>
    <p:extLst>
      <p:ext uri="{BB962C8B-B14F-4D97-AF65-F5344CB8AC3E}">
        <p14:creationId xmlns:p14="http://schemas.microsoft.com/office/powerpoint/2010/main" val="2467712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Logistic vs. Normal Ogive IRT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r>
                  <a:rPr lang="en-US" dirty="0"/>
                  <a:t>You will sometimes see the logistic IRT models written as:</a:t>
                </a:r>
              </a:p>
              <a:p>
                <a:pPr marL="0" indent="0">
                  <a:buNone/>
                </a:pPr>
                <a14:m>
                  <m:oMathPara xmlns:m="http://schemas.openxmlformats.org/officeDocument/2006/math">
                    <m:oMathParaPr>
                      <m:jc m:val="centerGroup"/>
                    </m:oMathParaPr>
                    <m:oMath xmlns:m="http://schemas.openxmlformats.org/officeDocument/2006/math">
                      <m:r>
                        <a:rPr lang="en-US" i="1">
                          <a:latin typeface="Cambria Math"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𝑝𝑖</m:t>
                              </m:r>
                            </m:sub>
                          </m:sSub>
                          <m:r>
                            <a:rPr lang="en-US" i="1">
                              <a:latin typeface="Cambria Math" charset="0"/>
                            </a:rPr>
                            <m:t>=1</m:t>
                          </m:r>
                        </m:e>
                        <m:e>
                          <m:sSub>
                            <m:sSubPr>
                              <m:ctrlPr>
                                <a:rPr lang="en-US" i="1">
                                  <a:latin typeface="Cambria Math" panose="02040503050406030204" pitchFamily="18" charset="0"/>
                                </a:rPr>
                              </m:ctrlPr>
                            </m:sSubPr>
                            <m:e>
                              <m:r>
                                <a:rPr lang="en-US" i="1">
                                  <a:latin typeface="Cambria Math" charset="0"/>
                                </a:rPr>
                                <m:t>𝜃</m:t>
                              </m:r>
                            </m:e>
                            <m:sub>
                              <m:r>
                                <a:rPr lang="en-US" i="1">
                                  <a:latin typeface="Cambria Math" charset="0"/>
                                </a:rPr>
                                <m:t>𝑠</m:t>
                              </m:r>
                            </m:sub>
                          </m:sSub>
                          <m:r>
                            <a:rPr lang="en-US" i="1">
                              <a:latin typeface="Cambria Math" charset="0"/>
                            </a:rPr>
                            <m:t>, </m:t>
                          </m:r>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𝑖</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𝑖</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𝑖</m:t>
                              </m:r>
                            </m:sub>
                          </m:sSub>
                        </m:e>
                      </m:d>
                      <m:r>
                        <a:rPr lang="en-US" i="1">
                          <a:latin typeface="Cambria Math" charset="0"/>
                        </a:rPr>
                        <m:t>=</m:t>
                      </m:r>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𝑖</m:t>
                          </m:r>
                        </m:sub>
                      </m:sSub>
                      <m:r>
                        <a:rPr lang="en-US" i="1">
                          <a:latin typeface="Cambria Math" charset="0"/>
                        </a:rPr>
                        <m:t>+(1−</m:t>
                      </m:r>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𝑖</m:t>
                          </m:r>
                        </m:sub>
                      </m:sSub>
                      <m:r>
                        <a:rPr lang="en-US" i="1">
                          <a:latin typeface="Cambria Math" charset="0"/>
                        </a:rPr>
                        <m:t>)</m:t>
                      </m:r>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charset="0"/>
                                </a:rPr>
                                <m:t>exp</m:t>
                              </m:r>
                            </m:fName>
                            <m:e>
                              <m:d>
                                <m:dPr>
                                  <m:ctrlPr>
                                    <a:rPr lang="en-US" i="1">
                                      <a:latin typeface="Cambria Math" panose="02040503050406030204" pitchFamily="18" charset="0"/>
                                    </a:rPr>
                                  </m:ctrlPr>
                                </m:dPr>
                                <m:e>
                                  <m:r>
                                    <a:rPr lang="en-US" b="0" i="1" smtClean="0">
                                      <a:latin typeface="Cambria Math" charset="0"/>
                                    </a:rPr>
                                    <m:t>𝐷</m:t>
                                  </m:r>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𝜃</m:t>
                                          </m:r>
                                        </m:e>
                                        <m:sub>
                                          <m:r>
                                            <a:rPr lang="en-US" i="1">
                                              <a:latin typeface="Cambria Math" charset="0"/>
                                            </a:rPr>
                                            <m:t>𝑝</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𝑖</m:t>
                                          </m:r>
                                        </m:sub>
                                      </m:sSub>
                                    </m:e>
                                  </m:d>
                                </m:e>
                              </m:d>
                            </m:e>
                          </m:func>
                        </m:num>
                        <m:den>
                          <m:r>
                            <a:rPr lang="en-US" i="1">
                              <a:latin typeface="Cambria Math" charset="0"/>
                            </a:rPr>
                            <m:t>1+</m:t>
                          </m:r>
                          <m:func>
                            <m:funcPr>
                              <m:ctrlPr>
                                <a:rPr lang="en-US" i="1">
                                  <a:latin typeface="Cambria Math" panose="02040503050406030204" pitchFamily="18" charset="0"/>
                                </a:rPr>
                              </m:ctrlPr>
                            </m:funcPr>
                            <m:fName>
                              <m:r>
                                <m:rPr>
                                  <m:sty m:val="p"/>
                                </m:rPr>
                                <a:rPr lang="en-US">
                                  <a:latin typeface="Cambria Math"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charset="0"/>
                                        </a:rPr>
                                        <m:t>𝐷</m:t>
                                      </m:r>
                                      <m:r>
                                        <a:rPr lang="en-US" i="1">
                                          <a:latin typeface="Cambria Math" charset="0"/>
                                        </a:rPr>
                                        <m:t>𝑎</m:t>
                                      </m:r>
                                    </m:e>
                                    <m:sub>
                                      <m:r>
                                        <a:rPr lang="en-US" i="1">
                                          <a:latin typeface="Cambria Math"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𝜃</m:t>
                                          </m:r>
                                        </m:e>
                                        <m:sub>
                                          <m:r>
                                            <a:rPr lang="en-US" i="1">
                                              <a:latin typeface="Cambria Math" charset="0"/>
                                            </a:rPr>
                                            <m:t>𝑝</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𝑖</m:t>
                                          </m:r>
                                        </m:sub>
                                      </m:sSub>
                                    </m:e>
                                  </m:d>
                                </m:e>
                              </m:d>
                            </m:e>
                          </m:func>
                        </m:den>
                      </m:f>
                    </m:oMath>
                  </m:oMathPara>
                </a14:m>
                <a:endParaRPr lang="en-US" dirty="0"/>
              </a:p>
              <a:p>
                <a:r>
                  <a:rPr lang="en-US" dirty="0"/>
                  <a:t>Where </a:t>
                </a:r>
                <a14:m>
                  <m:oMath xmlns:m="http://schemas.openxmlformats.org/officeDocument/2006/math">
                    <m:r>
                      <a:rPr lang="en-US" b="0" i="1" smtClean="0">
                        <a:latin typeface="Cambria Math" charset="0"/>
                      </a:rPr>
                      <m:t>𝐷</m:t>
                    </m:r>
                    <m:r>
                      <a:rPr lang="en-US" b="0" i="1" smtClean="0">
                        <a:latin typeface="Cambria Math" charset="0"/>
                      </a:rPr>
                      <m:t>=1.702</m:t>
                    </m:r>
                  </m:oMath>
                </a14:m>
                <a:r>
                  <a:rPr lang="en-US" dirty="0"/>
                  <a:t>.</a:t>
                </a:r>
              </a:p>
              <a:p>
                <a:r>
                  <a:rPr lang="en-US" dirty="0"/>
                  <a:t>When you estimate this version of the 1/2/3PL model or the normal ogive model, you will get almost exactly the same a, b, and c parameters.</a:t>
                </a:r>
              </a:p>
              <a:p>
                <a:r>
                  <a:rPr lang="en-US" dirty="0"/>
                  <a:t>If you don’t include </a:t>
                </a:r>
                <a14:m>
                  <m:oMath xmlns:m="http://schemas.openxmlformats.org/officeDocument/2006/math">
                    <m:r>
                      <a:rPr lang="en-US" b="0" i="1" smtClean="0">
                        <a:latin typeface="Cambria Math" charset="0"/>
                      </a:rPr>
                      <m:t>𝐷</m:t>
                    </m:r>
                  </m:oMath>
                </a14:m>
                <a:r>
                  <a:rPr lang="en-US" dirty="0"/>
                  <a:t>, you’ll get similar model fit but the parameters will not be exactly equal in absolute value.</a:t>
                </a:r>
              </a:p>
              <a:p>
                <a:r>
                  <a:rPr lang="en-US" dirty="0"/>
                  <a:t>There was a stretch of time where people realized the logistic version was easier to estimate but wanted the parameters to match the normal ogive version. Now, people mostly just use the logistic version without </a:t>
                </a:r>
                <a14:m>
                  <m:oMath xmlns:m="http://schemas.openxmlformats.org/officeDocument/2006/math">
                    <m:r>
                      <a:rPr lang="en-US" b="0" i="1" smtClean="0">
                        <a:latin typeface="Cambria Math" charset="0"/>
                      </a:rPr>
                      <m:t>𝐷</m:t>
                    </m:r>
                  </m:oMath>
                </a14:m>
                <a:r>
                  <a:rPr lang="en-US" dirty="0"/>
                  <a:t> because there isn’t much need to match what you would have gotten with the normal ogive version.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24" t="-3509" r="-84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E5B43A26-446B-0447-B5C0-4D7162028341}"/>
              </a:ext>
            </a:extLst>
          </p:cNvPr>
          <p:cNvSpPr>
            <a:spLocks noGrp="1"/>
          </p:cNvSpPr>
          <p:nvPr>
            <p:ph type="sldNum" sz="quarter" idx="12"/>
          </p:nvPr>
        </p:nvSpPr>
        <p:spPr/>
        <p:txBody>
          <a:bodyPr/>
          <a:lstStyle/>
          <a:p>
            <a:fld id="{0B97A0ED-0713-854E-AE67-C1B678B4A72A}" type="slidenum">
              <a:rPr lang="en-US" smtClean="0"/>
              <a:t>28</a:t>
            </a:fld>
            <a:endParaRPr lang="en-US"/>
          </a:p>
        </p:txBody>
      </p:sp>
    </p:spTree>
    <p:extLst>
      <p:ext uri="{BB962C8B-B14F-4D97-AF65-F5344CB8AC3E}">
        <p14:creationId xmlns:p14="http://schemas.microsoft.com/office/powerpoint/2010/main" val="2547002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It Starts with a Test and an Item</a:t>
            </a:r>
          </a:p>
        </p:txBody>
      </p:sp>
      <p:sp>
        <p:nvSpPr>
          <p:cNvPr id="3" name="Content Placeholder 2"/>
          <p:cNvSpPr>
            <a:spLocks noGrp="1"/>
          </p:cNvSpPr>
          <p:nvPr>
            <p:ph idx="1"/>
          </p:nvPr>
        </p:nvSpPr>
        <p:spPr/>
        <p:txBody>
          <a:bodyPr>
            <a:normAutofit fontScale="77500" lnSpcReduction="20000"/>
          </a:bodyPr>
          <a:lstStyle/>
          <a:p>
            <a:pPr marL="0" indent="0">
              <a:buNone/>
            </a:pPr>
            <a:r>
              <a:rPr lang="en-US"/>
              <a:t>Let’s say the first item on a math test for 6</a:t>
            </a:r>
            <a:r>
              <a:rPr lang="en-US" baseline="30000"/>
              <a:t>th</a:t>
            </a:r>
            <a:r>
              <a:rPr lang="en-US"/>
              <a:t> graders asks</a:t>
            </a:r>
          </a:p>
          <a:p>
            <a:pPr marL="0" indent="0">
              <a:buNone/>
            </a:pPr>
            <a:r>
              <a:rPr lang="en-US"/>
              <a:t> </a:t>
            </a:r>
          </a:p>
          <a:p>
            <a:pPr marL="0" indent="0">
              <a:buNone/>
            </a:pPr>
            <a:r>
              <a:rPr lang="en-US"/>
              <a:t>A penny is tossed 20 times.  Which of the following is most likely to be the number of times heads came up?</a:t>
            </a:r>
          </a:p>
          <a:p>
            <a:pPr marL="0" indent="0">
              <a:buNone/>
            </a:pPr>
            <a:r>
              <a:rPr lang="en-US"/>
              <a:t> </a:t>
            </a:r>
          </a:p>
          <a:p>
            <a:pPr marL="0" indent="0">
              <a:buNone/>
            </a:pPr>
            <a:r>
              <a:rPr lang="en-US"/>
              <a:t>A.  0</a:t>
            </a:r>
          </a:p>
          <a:p>
            <a:pPr marL="0" indent="0">
              <a:buNone/>
            </a:pPr>
            <a:r>
              <a:rPr lang="en-US"/>
              <a:t>B.  2</a:t>
            </a:r>
          </a:p>
          <a:p>
            <a:pPr marL="0" indent="0">
              <a:buNone/>
            </a:pPr>
            <a:r>
              <a:rPr lang="en-US"/>
              <a:t>C.  5</a:t>
            </a:r>
          </a:p>
          <a:p>
            <a:pPr marL="0" indent="0">
              <a:buNone/>
            </a:pPr>
            <a:r>
              <a:rPr lang="en-US"/>
              <a:t>D.  8</a:t>
            </a:r>
          </a:p>
          <a:p>
            <a:pPr marL="0" indent="0">
              <a:buNone/>
            </a:pPr>
            <a:r>
              <a:rPr lang="en-US"/>
              <a:t>E. 15</a:t>
            </a:r>
          </a:p>
          <a:p>
            <a:pPr marL="0" indent="0">
              <a:buNone/>
            </a:pPr>
            <a:r>
              <a:rPr lang="en-US"/>
              <a:t> </a:t>
            </a:r>
          </a:p>
          <a:p>
            <a:pPr marL="0" indent="0">
              <a:buNone/>
            </a:pPr>
            <a:r>
              <a:rPr lang="en-US"/>
              <a:t>This item is trying to find out whether the student has a basic understanding of probability. </a:t>
            </a:r>
          </a:p>
        </p:txBody>
      </p:sp>
      <p:sp>
        <p:nvSpPr>
          <p:cNvPr id="4" name="Slide Number Placeholder 3">
            <a:extLst>
              <a:ext uri="{FF2B5EF4-FFF2-40B4-BE49-F238E27FC236}">
                <a16:creationId xmlns:a16="http://schemas.microsoft.com/office/drawing/2014/main" id="{3CB5B4EA-0C2E-264C-BF63-A312063C36E9}"/>
              </a:ext>
            </a:extLst>
          </p:cNvPr>
          <p:cNvSpPr>
            <a:spLocks noGrp="1"/>
          </p:cNvSpPr>
          <p:nvPr>
            <p:ph type="sldNum" sz="quarter" idx="12"/>
          </p:nvPr>
        </p:nvSpPr>
        <p:spPr/>
        <p:txBody>
          <a:bodyPr/>
          <a:lstStyle/>
          <a:p>
            <a:fld id="{0B97A0ED-0713-854E-AE67-C1B678B4A72A}" type="slidenum">
              <a:rPr lang="en-US" smtClean="0"/>
              <a:t>3</a:t>
            </a:fld>
            <a:endParaRPr lang="en-US"/>
          </a:p>
        </p:txBody>
      </p:sp>
    </p:spTree>
    <p:extLst>
      <p:ext uri="{BB962C8B-B14F-4D97-AF65-F5344CB8AC3E}">
        <p14:creationId xmlns:p14="http://schemas.microsoft.com/office/powerpoint/2010/main" val="1923192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Now Build a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7333" y="1600201"/>
                <a:ext cx="11277600" cy="4869801"/>
              </a:xfrm>
            </p:spPr>
            <p:txBody>
              <a:bodyPr>
                <a:normAutofit/>
              </a:bodyPr>
              <a:lstStyle/>
              <a:p>
                <a:pPr lvl="0"/>
                <a:r>
                  <a:rPr lang="en-US" sz="2600"/>
                  <a:t>There is a “response process” continuum that governs whether any individual will answer this item correctly. (see Thissen &amp; Olrlando, 2001, p. 85)</a:t>
                </a:r>
              </a:p>
              <a:p>
                <a:pPr lvl="0"/>
                <a:r>
                  <a:rPr lang="en-US" sz="2600"/>
                  <a:t>This process is represented by the continuous quantity </a:t>
                </a:r>
                <a14:m>
                  <m:oMath xmlns:m="http://schemas.openxmlformats.org/officeDocument/2006/math">
                    <m:r>
                      <a:rPr lang="en-US" sz="2600" i="1">
                        <a:latin typeface="Cambria Math" panose="02040503050406030204" pitchFamily="18" charset="0"/>
                      </a:rPr>
                      <m:t>𝑉</m:t>
                    </m:r>
                    <m:r>
                      <a:rPr lang="en-US" sz="2600" i="1" baseline="-25000">
                        <a:latin typeface="Cambria Math" panose="02040503050406030204" pitchFamily="18" charset="0"/>
                      </a:rPr>
                      <m:t>𝑖</m:t>
                    </m:r>
                  </m:oMath>
                </a14:m>
                <a:r>
                  <a:rPr lang="en-US" sz="2600"/>
                  <a:t> (i.e., the item on the previous slide is the first item on the test, so </a:t>
                </a:r>
                <a14:m>
                  <m:oMath xmlns:m="http://schemas.openxmlformats.org/officeDocument/2006/math">
                    <m:r>
                      <a:rPr lang="en-US" sz="2600" i="1">
                        <a:latin typeface="Cambria Math" panose="02040503050406030204" pitchFamily="18" charset="0"/>
                      </a:rPr>
                      <m:t>𝑉</m:t>
                    </m:r>
                    <m:r>
                      <a:rPr lang="en-US" sz="2600" i="1" baseline="-25000">
                        <a:latin typeface="Cambria Math" panose="02040503050406030204" pitchFamily="18" charset="0"/>
                      </a:rPr>
                      <m:t>𝑖</m:t>
                    </m:r>
                  </m:oMath>
                </a14:m>
                <a:r>
                  <a:rPr lang="en-US" sz="2600" i="1"/>
                  <a:t> </a:t>
                </a:r>
                <a:r>
                  <a:rPr lang="en-US" sz="2600"/>
                  <a:t>would be written as </a:t>
                </a:r>
                <a14:m>
                  <m:oMath xmlns:m="http://schemas.openxmlformats.org/officeDocument/2006/math">
                    <m:r>
                      <a:rPr lang="en-US" sz="2600" i="1">
                        <a:latin typeface="Cambria Math" panose="02040503050406030204" pitchFamily="18" charset="0"/>
                      </a:rPr>
                      <m:t>𝑉</m:t>
                    </m:r>
                    <m:r>
                      <a:rPr lang="en-US" sz="2600" i="1" baseline="-25000">
                        <a:latin typeface="Cambria Math" panose="02040503050406030204" pitchFamily="18" charset="0"/>
                      </a:rPr>
                      <m:t>1</m:t>
                    </m:r>
                  </m:oMath>
                </a14:m>
                <a:r>
                  <a:rPr lang="en-US" sz="2600"/>
                  <a:t>.  </a:t>
                </a:r>
              </a:p>
              <a:p>
                <a:pPr lvl="0"/>
                <a:r>
                  <a:rPr lang="en-US" sz="2600"/>
                  <a:t>Each item on the test is associated with a distinct response process quantity </a:t>
                </a:r>
                <a14:m>
                  <m:oMath xmlns:m="http://schemas.openxmlformats.org/officeDocument/2006/math">
                    <m:r>
                      <a:rPr lang="en-US" sz="2600" i="1">
                        <a:latin typeface="Cambria Math" panose="02040503050406030204" pitchFamily="18" charset="0"/>
                      </a:rPr>
                      <m:t>𝑉</m:t>
                    </m:r>
                    <m:r>
                      <a:rPr lang="en-US" sz="2600" i="1" baseline="-25000">
                        <a:latin typeface="Cambria Math" panose="02040503050406030204" pitchFamily="18" charset="0"/>
                      </a:rPr>
                      <m:t>𝑖</m:t>
                    </m:r>
                  </m:oMath>
                </a14:m>
                <a:r>
                  <a:rPr lang="en-US" sz="2600"/>
                  <a:t>.  </a:t>
                </a:r>
              </a:p>
              <a:p>
                <a:pPr lvl="0"/>
                <a:r>
                  <a:rPr lang="en-US" sz="2600"/>
                  <a:t>Let’s assume that our test can be used to measure a general unidimensional construct of “mathematical ability,” of which the understanding of probability is a contributing element.  We represent this construct with the symbol </a:t>
                </a:r>
                <a14:m>
                  <m:oMath xmlns:m="http://schemas.openxmlformats.org/officeDocument/2006/math">
                    <m:r>
                      <a:rPr lang="en-US" sz="2600" i="1">
                        <a:latin typeface="Cambria Math" panose="02040503050406030204" pitchFamily="18" charset="0"/>
                      </a:rPr>
                      <m:t>𝜃</m:t>
                    </m:r>
                  </m:oMath>
                </a14:m>
                <a:r>
                  <a:rPr lang="en-US" sz="2600"/>
                  <a:t>.   </a:t>
                </a:r>
              </a:p>
              <a:p>
                <a:r>
                  <a:rPr lang="en-US" sz="2600"/>
                  <a:t>The mean and location of the scales of </a:t>
                </a:r>
                <a14:m>
                  <m:oMath xmlns:m="http://schemas.openxmlformats.org/officeDocument/2006/math">
                    <m:r>
                      <a:rPr lang="en-US" sz="2600" i="1">
                        <a:latin typeface="Cambria Math" panose="02040503050406030204" pitchFamily="18" charset="0"/>
                      </a:rPr>
                      <m:t>𝑉</m:t>
                    </m:r>
                    <m:r>
                      <a:rPr lang="en-US" sz="2600" i="1" baseline="-25000">
                        <a:latin typeface="Cambria Math" panose="02040503050406030204" pitchFamily="18" charset="0"/>
                      </a:rPr>
                      <m:t>𝑖</m:t>
                    </m:r>
                  </m:oMath>
                </a14:m>
                <a:r>
                  <a:rPr lang="en-US" sz="2600"/>
                  <a:t> and </a:t>
                </a:r>
                <a14:m>
                  <m:oMath xmlns:m="http://schemas.openxmlformats.org/officeDocument/2006/math">
                    <m:r>
                      <a:rPr lang="en-US" sz="2600" i="1">
                        <a:latin typeface="Cambria Math" panose="02040503050406030204" pitchFamily="18" charset="0"/>
                      </a:rPr>
                      <m:t>𝜃</m:t>
                    </m:r>
                  </m:oMath>
                </a14:m>
                <a:r>
                  <a:rPr lang="en-US" sz="2600"/>
                  <a:t> are unknown to us, so to simplify matters, assume that each variable has been standardized such that they have means (i.e., expected values) of 0 and standard deviations (SDs) of 1.</a:t>
                </a:r>
              </a:p>
              <a:p>
                <a:pPr lvl="0"/>
                <a:endParaRPr lang="en-US"/>
              </a:p>
              <a:p>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7333" y="1600201"/>
                <a:ext cx="11277600" cy="4869801"/>
              </a:xfrm>
              <a:blipFill>
                <a:blip r:embed="rId2"/>
                <a:stretch>
                  <a:fillRect l="-900" t="-2083" r="-157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36E76A9-2786-DD42-AD06-87BFE61299BF}"/>
              </a:ext>
            </a:extLst>
          </p:cNvPr>
          <p:cNvSpPr>
            <a:spLocks noGrp="1"/>
          </p:cNvSpPr>
          <p:nvPr>
            <p:ph type="sldNum" sz="quarter" idx="12"/>
          </p:nvPr>
        </p:nvSpPr>
        <p:spPr/>
        <p:txBody>
          <a:bodyPr/>
          <a:lstStyle/>
          <a:p>
            <a:fld id="{0B97A0ED-0713-854E-AE67-C1B678B4A72A}" type="slidenum">
              <a:rPr lang="en-US" smtClean="0"/>
              <a:t>4</a:t>
            </a:fld>
            <a:endParaRPr lang="en-US"/>
          </a:p>
        </p:txBody>
      </p:sp>
    </p:spTree>
    <p:extLst>
      <p:ext uri="{BB962C8B-B14F-4D97-AF65-F5344CB8AC3E}">
        <p14:creationId xmlns:p14="http://schemas.microsoft.com/office/powerpoint/2010/main" val="2463232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A Regression Equation</a:t>
            </a:r>
          </a:p>
        </p:txBody>
      </p:sp>
      <p:sp>
        <p:nvSpPr>
          <p:cNvPr id="3" name="Content Placeholder 2"/>
          <p:cNvSpPr>
            <a:spLocks noGrp="1"/>
          </p:cNvSpPr>
          <p:nvPr>
            <p:ph idx="1"/>
          </p:nvPr>
        </p:nvSpPr>
        <p:spPr/>
        <p:txBody>
          <a:bodyPr>
            <a:normAutofit lnSpcReduction="10000"/>
          </a:bodyPr>
          <a:lstStyle/>
          <a:p>
            <a:r>
              <a:rPr lang="en-US" sz="2600"/>
              <a:t>The latent variable underying any single item on the test can be related with the linear regression equation</a:t>
            </a:r>
          </a:p>
          <a:p>
            <a:endParaRPr lang="en-US"/>
          </a:p>
          <a:p>
            <a:endParaRPr lang="en-US" sz="2600"/>
          </a:p>
          <a:p>
            <a:r>
              <a:rPr lang="en-US" sz="2600"/>
              <a:t>where </a:t>
            </a:r>
            <a:r>
              <a:rPr lang="en-US" sz="2600" i="1"/>
              <a:t>ρ</a:t>
            </a:r>
            <a:r>
              <a:rPr lang="en-US" sz="2600" i="1" baseline="-25000"/>
              <a:t>i</a:t>
            </a:r>
            <a:r>
              <a:rPr lang="en-US" sz="2600"/>
              <a:t> represents the correlation between </a:t>
            </a:r>
            <a:r>
              <a:rPr lang="en-US" sz="2400" i="1"/>
              <a:t>V</a:t>
            </a:r>
            <a:r>
              <a:rPr lang="en-US" sz="2400" i="1" baseline="-25000"/>
              <a:t>i</a:t>
            </a:r>
            <a:r>
              <a:rPr lang="en-US" sz="2600"/>
              <a:t> and </a:t>
            </a:r>
            <a:r>
              <a:rPr lang="en-US" sz="2400"/>
              <a:t>θ </a:t>
            </a:r>
            <a:r>
              <a:rPr lang="en-US" sz="2600"/>
              <a:t>(recall that the slope of a regression of one standardized variable onto the other is just the correlation coefficient); and </a:t>
            </a:r>
            <a:r>
              <a:rPr lang="en-US"/>
              <a:t>ε</a:t>
            </a:r>
            <a:r>
              <a:rPr lang="en-US" i="1" baseline="-25000"/>
              <a:t>i</a:t>
            </a:r>
            <a:r>
              <a:rPr lang="en-US" sz="2600"/>
              <a:t> represents a random error term.  </a:t>
            </a:r>
          </a:p>
          <a:p>
            <a:r>
              <a:rPr lang="en-US" sz="2600"/>
              <a:t>We assume that ε</a:t>
            </a:r>
            <a:r>
              <a:rPr lang="en-US" sz="2600" baseline="-25000"/>
              <a:t>i</a:t>
            </a:r>
            <a:r>
              <a:rPr lang="en-US" sz="2600"/>
              <a:t> ~ </a:t>
            </a:r>
            <a:r>
              <a:rPr lang="en-US" sz="2600" i="1"/>
              <a:t>N</a:t>
            </a:r>
            <a:r>
              <a:rPr lang="en-US" sz="2600"/>
              <a:t>(0, 1), and by construction (just as in CTT!), the latent variables </a:t>
            </a:r>
            <a:r>
              <a:rPr lang="en-US" sz="2400"/>
              <a:t>ε</a:t>
            </a:r>
            <a:r>
              <a:rPr lang="en-US" sz="2400" i="1" baseline="-25000"/>
              <a:t>i</a:t>
            </a:r>
            <a:r>
              <a:rPr lang="en-US" sz="2600"/>
              <a:t> and </a:t>
            </a:r>
            <a:r>
              <a:rPr lang="en-US" sz="2400"/>
              <a:t>θ </a:t>
            </a:r>
            <a:r>
              <a:rPr lang="en-US" sz="2600"/>
              <a:t>are independent.</a:t>
            </a:r>
          </a:p>
          <a:p>
            <a:r>
              <a:rPr lang="en-US" sz="2600"/>
              <a:t>The parameter </a:t>
            </a:r>
            <a:r>
              <a:rPr lang="en-US" sz="2600" i="1"/>
              <a:t>ρ</a:t>
            </a:r>
            <a:r>
              <a:rPr lang="en-US" sz="2600" i="1" baseline="-25000"/>
              <a:t>i </a:t>
            </a:r>
            <a:r>
              <a:rPr lang="en-US" sz="2600" i="1"/>
              <a:t> </a:t>
            </a:r>
            <a:r>
              <a:rPr lang="en-US" sz="2600"/>
              <a:t>represents a </a:t>
            </a:r>
            <a:r>
              <a:rPr lang="en-US" sz="2600" b="1"/>
              <a:t>biseria</a:t>
            </a:r>
            <a:r>
              <a:rPr lang="en-US" sz="2600"/>
              <a:t>l correlation (as opposed to a point-biserial correlation).</a:t>
            </a:r>
          </a:p>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2606330642"/>
              </p:ext>
            </p:extLst>
          </p:nvPr>
        </p:nvGraphicFramePr>
        <p:xfrm>
          <a:off x="3919150" y="2510082"/>
          <a:ext cx="2956160" cy="739040"/>
        </p:xfrm>
        <a:graphic>
          <a:graphicData uri="http://schemas.openxmlformats.org/presentationml/2006/ole">
            <mc:AlternateContent xmlns:mc="http://schemas.openxmlformats.org/markup-compatibility/2006">
              <mc:Choice xmlns:v="urn:schemas-microsoft-com:vml" Requires="v">
                <p:oleObj name="Equation" r:id="rId2" imgW="1219200" imgH="304800" progId="Equation.DSMT4">
                  <p:embed/>
                </p:oleObj>
              </mc:Choice>
              <mc:Fallback>
                <p:oleObj name="Equation" r:id="rId2" imgW="1219200" imgH="304800" progId="Equation.DSMT4">
                  <p:embed/>
                  <p:pic>
                    <p:nvPicPr>
                      <p:cNvPr id="4" name="Object 3"/>
                      <p:cNvPicPr/>
                      <p:nvPr/>
                    </p:nvPicPr>
                    <p:blipFill>
                      <a:blip r:embed="rId3"/>
                      <a:stretch>
                        <a:fillRect/>
                      </a:stretch>
                    </p:blipFill>
                    <p:spPr>
                      <a:xfrm>
                        <a:off x="3919150" y="2510082"/>
                        <a:ext cx="2956160" cy="739040"/>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FE587698-8538-824C-BD8E-3BA710F77BD4}"/>
              </a:ext>
            </a:extLst>
          </p:cNvPr>
          <p:cNvSpPr>
            <a:spLocks noGrp="1"/>
          </p:cNvSpPr>
          <p:nvPr>
            <p:ph type="sldNum" sz="quarter" idx="12"/>
          </p:nvPr>
        </p:nvSpPr>
        <p:spPr/>
        <p:txBody>
          <a:bodyPr/>
          <a:lstStyle/>
          <a:p>
            <a:fld id="{0B97A0ED-0713-854E-AE67-C1B678B4A72A}" type="slidenum">
              <a:rPr lang="en-US" smtClean="0"/>
              <a:t>5</a:t>
            </a:fld>
            <a:endParaRPr lang="en-US"/>
          </a:p>
        </p:txBody>
      </p:sp>
    </p:spTree>
    <p:extLst>
      <p:ext uri="{BB962C8B-B14F-4D97-AF65-F5344CB8AC3E}">
        <p14:creationId xmlns:p14="http://schemas.microsoft.com/office/powerpoint/2010/main" val="3171058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A (Hypothetical) Visualization for 500 students on item 1 when </a:t>
            </a:r>
            <a:r>
              <a:rPr lang="en-US" b="1" i="1"/>
              <a:t>ρ</a:t>
            </a:r>
            <a:r>
              <a:rPr lang="en-US" b="1" i="1" baseline="-25000"/>
              <a:t>1</a:t>
            </a:r>
            <a:r>
              <a:rPr lang="en-US" b="1"/>
              <a:t> = 0.70</a:t>
            </a:r>
          </a:p>
        </p:txBody>
      </p:sp>
      <p:pic>
        <p:nvPicPr>
          <p:cNvPr id="3" name="Picture 2">
            <a:extLst>
              <a:ext uri="{FF2B5EF4-FFF2-40B4-BE49-F238E27FC236}">
                <a16:creationId xmlns:a16="http://schemas.microsoft.com/office/drawing/2014/main" id="{C42976A4-B2D3-7E4A-9DE0-BCC49FA03C2D}"/>
              </a:ext>
            </a:extLst>
          </p:cNvPr>
          <p:cNvPicPr>
            <a:picLocks noChangeAspect="1"/>
          </p:cNvPicPr>
          <p:nvPr/>
        </p:nvPicPr>
        <p:blipFill>
          <a:blip r:embed="rId2"/>
          <a:stretch>
            <a:fillRect/>
          </a:stretch>
        </p:blipFill>
        <p:spPr>
          <a:xfrm>
            <a:off x="2336802" y="1638654"/>
            <a:ext cx="7281333" cy="4854222"/>
          </a:xfrm>
          <a:prstGeom prst="rect">
            <a:avLst/>
          </a:prstGeom>
        </p:spPr>
      </p:pic>
      <p:sp>
        <p:nvSpPr>
          <p:cNvPr id="4" name="Slide Number Placeholder 3">
            <a:extLst>
              <a:ext uri="{FF2B5EF4-FFF2-40B4-BE49-F238E27FC236}">
                <a16:creationId xmlns:a16="http://schemas.microsoft.com/office/drawing/2014/main" id="{C73A6384-E566-CB49-9B7A-4ABB1F17939C}"/>
              </a:ext>
            </a:extLst>
          </p:cNvPr>
          <p:cNvSpPr>
            <a:spLocks noGrp="1"/>
          </p:cNvSpPr>
          <p:nvPr>
            <p:ph type="sldNum" sz="quarter" idx="12"/>
          </p:nvPr>
        </p:nvSpPr>
        <p:spPr/>
        <p:txBody>
          <a:bodyPr/>
          <a:lstStyle/>
          <a:p>
            <a:fld id="{0B97A0ED-0713-854E-AE67-C1B678B4A72A}" type="slidenum">
              <a:rPr lang="en-US" smtClean="0"/>
              <a:t>6</a:t>
            </a:fld>
            <a:endParaRPr lang="en-US"/>
          </a:p>
        </p:txBody>
      </p:sp>
    </p:spTree>
    <p:extLst>
      <p:ext uri="{BB962C8B-B14F-4D97-AF65-F5344CB8AC3E}">
        <p14:creationId xmlns:p14="http://schemas.microsoft.com/office/powerpoint/2010/main" val="2469839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Notes</a:t>
            </a:r>
          </a:p>
        </p:txBody>
      </p:sp>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sz="2600"/>
              <a:t>The regression line predicts the conditional mean of </a:t>
            </a:r>
            <a:r>
              <a:rPr lang="en-US" sz="2600" i="1"/>
              <a:t>V</a:t>
            </a:r>
            <a:r>
              <a:rPr lang="en-US" sz="2600" i="1" baseline="-25000"/>
              <a:t>i</a:t>
            </a:r>
            <a:r>
              <a:rPr lang="en-US" sz="2600"/>
              <a:t> given θ.  An equivalent way to write this would be</a:t>
            </a:r>
          </a:p>
          <a:p>
            <a:pPr marL="514350" indent="-514350">
              <a:buFont typeface="+mj-lt"/>
              <a:buAutoNum type="arabicPeriod"/>
            </a:pPr>
            <a:endParaRPr lang="en-US" sz="2600"/>
          </a:p>
          <a:p>
            <a:pPr marL="514350" indent="-514350">
              <a:buFont typeface="+mj-lt"/>
              <a:buAutoNum type="arabicPeriod"/>
            </a:pPr>
            <a:endParaRPr lang="en-US"/>
          </a:p>
          <a:p>
            <a:pPr marL="514350" indent="-514350">
              <a:buFont typeface="+mj-lt"/>
              <a:buAutoNum type="arabicPeriod"/>
            </a:pPr>
            <a:r>
              <a:rPr lang="en-US" sz="2600"/>
              <a:t>The amount that any single prediction is likely to be off for any given respondent is quantified by the root mean square error (RMSE), which will be</a:t>
            </a:r>
          </a:p>
          <a:p>
            <a:pPr marL="514350" indent="-514350">
              <a:buFont typeface="+mj-lt"/>
              <a:buAutoNum type="arabicPeriod"/>
            </a:pPr>
            <a:endParaRPr lang="en-US"/>
          </a:p>
          <a:p>
            <a:pPr marL="514350" indent="-514350">
              <a:buFont typeface="+mj-lt"/>
              <a:buAutoNum type="arabicPeriod"/>
            </a:pPr>
            <a:endParaRPr lang="en-US"/>
          </a:p>
          <a:p>
            <a:pPr marL="514350" indent="-514350">
              <a:buFont typeface="+mj-lt"/>
              <a:buAutoNum type="arabicPeriod"/>
            </a:pPr>
            <a:r>
              <a:rPr lang="en-US" sz="2600"/>
              <a:t>The pdf for </a:t>
            </a:r>
            <a:r>
              <a:rPr lang="en-US" sz="2600" i="1"/>
              <a:t>V</a:t>
            </a:r>
            <a:r>
              <a:rPr lang="en-US" sz="2600" i="1" baseline="-25000"/>
              <a:t>i</a:t>
            </a:r>
            <a:r>
              <a:rPr lang="en-US" sz="2600"/>
              <a:t> given θ is assumed to be normally distributed (no such assumption is needed for unconditional distributions of </a:t>
            </a:r>
            <a:r>
              <a:rPr lang="en-US" sz="2600" i="1"/>
              <a:t>V</a:t>
            </a:r>
            <a:r>
              <a:rPr lang="en-US" sz="2600" i="1" baseline="-25000"/>
              <a:t>i</a:t>
            </a:r>
            <a:r>
              <a:rPr lang="en-US" sz="2600"/>
              <a:t> or θ)       </a:t>
            </a:r>
          </a:p>
        </p:txBody>
      </p:sp>
      <p:graphicFrame>
        <p:nvGraphicFramePr>
          <p:cNvPr id="4" name="Object 3"/>
          <p:cNvGraphicFramePr>
            <a:graphicFrameLocks noChangeAspect="1"/>
          </p:cNvGraphicFramePr>
          <p:nvPr>
            <p:extLst>
              <p:ext uri="{D42A27DB-BD31-4B8C-83A1-F6EECF244321}">
                <p14:modId xmlns:p14="http://schemas.microsoft.com/office/powerpoint/2010/main" val="976347379"/>
              </p:ext>
            </p:extLst>
          </p:nvPr>
        </p:nvGraphicFramePr>
        <p:xfrm>
          <a:off x="2688464" y="2556909"/>
          <a:ext cx="2701008" cy="722805"/>
        </p:xfrm>
        <a:graphic>
          <a:graphicData uri="http://schemas.openxmlformats.org/presentationml/2006/ole">
            <mc:AlternateContent xmlns:mc="http://schemas.openxmlformats.org/markup-compatibility/2006">
              <mc:Choice xmlns:v="urn:schemas-microsoft-com:vml" Requires="v">
                <p:oleObj name="Equation" r:id="rId2" imgW="901700" imgH="241300" progId="Equation.DSMT4">
                  <p:embed/>
                </p:oleObj>
              </mc:Choice>
              <mc:Fallback>
                <p:oleObj name="Equation" r:id="rId2" imgW="901700" imgH="241300" progId="Equation.DSMT4">
                  <p:embed/>
                  <p:pic>
                    <p:nvPicPr>
                      <p:cNvPr id="4" name="Object 3"/>
                      <p:cNvPicPr/>
                      <p:nvPr/>
                    </p:nvPicPr>
                    <p:blipFill>
                      <a:blip r:embed="rId3"/>
                      <a:stretch>
                        <a:fillRect/>
                      </a:stretch>
                    </p:blipFill>
                    <p:spPr>
                      <a:xfrm>
                        <a:off x="2688464" y="2556909"/>
                        <a:ext cx="2701008" cy="72280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626017274"/>
              </p:ext>
            </p:extLst>
          </p:nvPr>
        </p:nvGraphicFramePr>
        <p:xfrm>
          <a:off x="2810306" y="4345379"/>
          <a:ext cx="2457323" cy="765919"/>
        </p:xfrm>
        <a:graphic>
          <a:graphicData uri="http://schemas.openxmlformats.org/presentationml/2006/ole">
            <mc:AlternateContent xmlns:mc="http://schemas.openxmlformats.org/markup-compatibility/2006">
              <mc:Choice xmlns:v="urn:schemas-microsoft-com:vml" Requires="v">
                <p:oleObj name="Equation" r:id="rId4" imgW="977900" imgH="304800" progId="Equation.DSMT4">
                  <p:embed/>
                </p:oleObj>
              </mc:Choice>
              <mc:Fallback>
                <p:oleObj name="Equation" r:id="rId4" imgW="977900" imgH="304800" progId="Equation.DSMT4">
                  <p:embed/>
                  <p:pic>
                    <p:nvPicPr>
                      <p:cNvPr id="5" name="Object 4"/>
                      <p:cNvPicPr/>
                      <p:nvPr/>
                    </p:nvPicPr>
                    <p:blipFill>
                      <a:blip r:embed="rId5"/>
                      <a:stretch>
                        <a:fillRect/>
                      </a:stretch>
                    </p:blipFill>
                    <p:spPr>
                      <a:xfrm>
                        <a:off x="2810306" y="4345379"/>
                        <a:ext cx="2457323" cy="765919"/>
                      </a:xfrm>
                      <a:prstGeom prst="rect">
                        <a:avLst/>
                      </a:prstGeom>
                    </p:spPr>
                  </p:pic>
                </p:oleObj>
              </mc:Fallback>
            </mc:AlternateContent>
          </a:graphicData>
        </a:graphic>
      </p:graphicFrame>
      <p:sp>
        <p:nvSpPr>
          <p:cNvPr id="6" name="Slide Number Placeholder 5">
            <a:extLst>
              <a:ext uri="{FF2B5EF4-FFF2-40B4-BE49-F238E27FC236}">
                <a16:creationId xmlns:a16="http://schemas.microsoft.com/office/drawing/2014/main" id="{D7ABB6AB-2EF2-C44A-949E-B0A46BDB3C2A}"/>
              </a:ext>
            </a:extLst>
          </p:cNvPr>
          <p:cNvSpPr>
            <a:spLocks noGrp="1"/>
          </p:cNvSpPr>
          <p:nvPr>
            <p:ph type="sldNum" sz="quarter" idx="12"/>
          </p:nvPr>
        </p:nvSpPr>
        <p:spPr/>
        <p:txBody>
          <a:bodyPr/>
          <a:lstStyle/>
          <a:p>
            <a:fld id="{0B97A0ED-0713-854E-AE67-C1B678B4A72A}" type="slidenum">
              <a:rPr lang="en-US" smtClean="0"/>
              <a:t>7</a:t>
            </a:fld>
            <a:endParaRPr lang="en-US"/>
          </a:p>
        </p:txBody>
      </p:sp>
    </p:spTree>
    <p:extLst>
      <p:ext uri="{BB962C8B-B14F-4D97-AF65-F5344CB8AC3E}">
        <p14:creationId xmlns:p14="http://schemas.microsoft.com/office/powerpoint/2010/main" val="1164429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b="1"/>
                  <a:t>Item with a Threshold at  </a:t>
                </a:r>
                <a14:m>
                  <m:oMath xmlns:m="http://schemas.openxmlformats.org/officeDocument/2006/math">
                    <m:r>
                      <a:rPr lang="en-US" b="0" i="1">
                        <a:latin typeface="Cambria Math" panose="02040503050406030204" pitchFamily="18" charset="0"/>
                      </a:rPr>
                      <m:t>𝑉</m:t>
                    </m:r>
                    <m:r>
                      <a:rPr lang="en-US" b="0" i="1" baseline="-25000">
                        <a:latin typeface="Cambria Math" panose="02040503050406030204" pitchFamily="18" charset="0"/>
                      </a:rPr>
                      <m:t>𝑖</m:t>
                    </m:r>
                    <m:r>
                      <a:rPr lang="en-US" b="0" i="1">
                        <a:latin typeface="Cambria Math" panose="02040503050406030204" pitchFamily="18" charset="0"/>
                      </a:rPr>
                      <m:t> =</m:t>
                    </m:r>
                    <m:sSub>
                      <m:sSubPr>
                        <m:ctrlPr>
                          <a:rPr lang="en-US" b="0" i="1">
                            <a:latin typeface="Cambria Math" panose="02040503050406030204" pitchFamily="18" charset="0"/>
                          </a:rPr>
                        </m:ctrlPr>
                      </m:sSubPr>
                      <m:e>
                        <m:r>
                          <a:rPr lang="en-US" b="0" i="1">
                            <a:latin typeface="Cambria Math" panose="02040503050406030204" pitchFamily="18" charset="0"/>
                          </a:rPr>
                          <m:t>𝜏</m:t>
                        </m:r>
                      </m:e>
                      <m:sub>
                        <m:r>
                          <a:rPr lang="en-US" b="0" i="1">
                            <a:latin typeface="Cambria Math" panose="02040503050406030204" pitchFamily="18" charset="0"/>
                          </a:rPr>
                          <m:t>𝑖</m:t>
                        </m:r>
                      </m:sub>
                    </m:sSub>
                    <m:r>
                      <a:rPr lang="en-US" b="0" i="1">
                        <a:latin typeface="Cambria Math" panose="02040503050406030204" pitchFamily="18" charset="0"/>
                      </a:rPr>
                      <m:t>=1</m:t>
                    </m:r>
                  </m:oMath>
                </a14:m>
                <a:endParaRPr lang="en-US"/>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p:sp>
        <p:nvSpPr>
          <p:cNvPr id="7" name="TextBox 6"/>
          <p:cNvSpPr txBox="1"/>
          <p:nvPr/>
        </p:nvSpPr>
        <p:spPr>
          <a:xfrm>
            <a:off x="8205905" y="2329161"/>
            <a:ext cx="3147895" cy="1631216"/>
          </a:xfrm>
          <a:prstGeom prst="rect">
            <a:avLst/>
          </a:prstGeom>
          <a:noFill/>
        </p:spPr>
        <p:txBody>
          <a:bodyPr wrap="square" rtlCol="0">
            <a:spAutoFit/>
          </a:bodyPr>
          <a:lstStyle/>
          <a:p>
            <a:r>
              <a:rPr lang="en-US" sz="2000"/>
              <a:t>How would we figure out the probability of someone having </a:t>
            </a:r>
            <a:r>
              <a:rPr lang="en-US" sz="2000" i="1"/>
              <a:t>V</a:t>
            </a:r>
            <a:r>
              <a:rPr lang="en-US" sz="2000" i="1" baseline="-25000"/>
              <a:t>i</a:t>
            </a:r>
            <a:r>
              <a:rPr lang="en-US" sz="2000"/>
              <a:t>  over 1 for different values of  θ?</a:t>
            </a:r>
          </a:p>
          <a:p>
            <a:endParaRPr lang="en-US" sz="2000"/>
          </a:p>
        </p:txBody>
      </p:sp>
      <p:pic>
        <p:nvPicPr>
          <p:cNvPr id="3" name="Picture 2">
            <a:extLst>
              <a:ext uri="{FF2B5EF4-FFF2-40B4-BE49-F238E27FC236}">
                <a16:creationId xmlns:a16="http://schemas.microsoft.com/office/drawing/2014/main" id="{BED0E576-F511-0443-9AF5-BD25EA9E0D7B}"/>
              </a:ext>
            </a:extLst>
          </p:cNvPr>
          <p:cNvPicPr>
            <a:picLocks noChangeAspect="1"/>
          </p:cNvPicPr>
          <p:nvPr/>
        </p:nvPicPr>
        <p:blipFill>
          <a:blip r:embed="rId4"/>
          <a:stretch>
            <a:fillRect/>
          </a:stretch>
        </p:blipFill>
        <p:spPr>
          <a:xfrm>
            <a:off x="0" y="1323621"/>
            <a:ext cx="8187267" cy="5458178"/>
          </a:xfrm>
          <a:prstGeom prst="rect">
            <a:avLst/>
          </a:prstGeom>
        </p:spPr>
      </p:pic>
      <p:sp>
        <p:nvSpPr>
          <p:cNvPr id="5" name="Slide Number Placeholder 4">
            <a:extLst>
              <a:ext uri="{FF2B5EF4-FFF2-40B4-BE49-F238E27FC236}">
                <a16:creationId xmlns:a16="http://schemas.microsoft.com/office/drawing/2014/main" id="{C845CB20-11D6-494F-A877-6BA6DC7F0D64}"/>
              </a:ext>
            </a:extLst>
          </p:cNvPr>
          <p:cNvSpPr>
            <a:spLocks noGrp="1"/>
          </p:cNvSpPr>
          <p:nvPr>
            <p:ph type="sldNum" sz="quarter" idx="12"/>
          </p:nvPr>
        </p:nvSpPr>
        <p:spPr/>
        <p:txBody>
          <a:bodyPr/>
          <a:lstStyle/>
          <a:p>
            <a:fld id="{0B97A0ED-0713-854E-AE67-C1B678B4A72A}" type="slidenum">
              <a:rPr lang="en-US" smtClean="0"/>
              <a:t>8</a:t>
            </a:fld>
            <a:endParaRPr lang="en-US"/>
          </a:p>
        </p:txBody>
      </p:sp>
    </p:spTree>
    <p:extLst>
      <p:ext uri="{BB962C8B-B14F-4D97-AF65-F5344CB8AC3E}">
        <p14:creationId xmlns:p14="http://schemas.microsoft.com/office/powerpoint/2010/main" val="2886642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Use the Normal Cumulative Distribution Function (CDF)</a:t>
            </a:r>
          </a:p>
        </p:txBody>
      </p:sp>
      <mc:AlternateContent xmlns:mc="http://schemas.openxmlformats.org/markup-compatibility/2006" xmlns:a14="http://schemas.microsoft.com/office/drawing/2010/main">
        <mc:Choice Requires="a14">
          <p:sp>
            <p:nvSpPr>
              <p:cNvPr id="5" name="TextBox 4"/>
              <p:cNvSpPr txBox="1"/>
              <p:nvPr/>
            </p:nvSpPr>
            <p:spPr>
              <a:xfrm>
                <a:off x="1801886" y="3893340"/>
                <a:ext cx="8097160" cy="830997"/>
              </a:xfrm>
              <a:prstGeom prst="rect">
                <a:avLst/>
              </a:prstGeom>
              <a:noFill/>
            </p:spPr>
            <p:txBody>
              <a:bodyPr wrap="square" rtlCol="0">
                <a:spAutoFit/>
              </a:bodyPr>
              <a:lstStyle/>
              <a:p>
                <a:r>
                  <a:rPr lang="en-US" sz="2400"/>
                  <a:t>Notice that this is a </a:t>
                </a:r>
                <a:r>
                  <a:rPr lang="en-US" sz="2400" i="1"/>
                  <a:t>conditional</a:t>
                </a:r>
                <a:r>
                  <a:rPr lang="en-US" sz="2400"/>
                  <a:t> cdf (give you a probability conditional on a specific value of </a:t>
                </a:r>
                <a14:m>
                  <m:oMath xmlns:m="http://schemas.openxmlformats.org/officeDocument/2006/math">
                    <m:r>
                      <a:rPr lang="en-US" sz="2400" i="1">
                        <a:latin typeface="Cambria Math" panose="02040503050406030204" pitchFamily="18" charset="0"/>
                      </a:rPr>
                      <m:t>𝜃</m:t>
                    </m:r>
                  </m:oMath>
                </a14:m>
                <a:r>
                  <a:rPr lang="en-US" sz="2400"/>
                  <a:t> </a:t>
                </a:r>
              </a:p>
            </p:txBody>
          </p:sp>
        </mc:Choice>
        <mc:Fallback xmlns="">
          <p:sp>
            <p:nvSpPr>
              <p:cNvPr id="5" name="TextBox 4"/>
              <p:cNvSpPr txBox="1">
                <a:spLocks noRot="1" noChangeAspect="1" noMove="1" noResize="1" noEditPoints="1" noAdjustHandles="1" noChangeArrowheads="1" noChangeShapeType="1" noTextEdit="1"/>
              </p:cNvSpPr>
              <p:nvPr/>
            </p:nvSpPr>
            <p:spPr>
              <a:xfrm>
                <a:off x="1801886" y="3893340"/>
                <a:ext cx="8097160" cy="830997"/>
              </a:xfrm>
              <a:prstGeom prst="rect">
                <a:avLst/>
              </a:prstGeom>
              <a:blipFill>
                <a:blip r:embed="rId2"/>
                <a:stretch>
                  <a:fillRect l="-1254" t="-6061"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E6D1D2-9FD0-9246-91E1-095E6F229523}"/>
                  </a:ext>
                </a:extLst>
              </p:cNvPr>
              <p:cNvSpPr txBox="1"/>
              <p:nvPr/>
            </p:nvSpPr>
            <p:spPr>
              <a:xfrm>
                <a:off x="1134534" y="2162784"/>
                <a:ext cx="9431865" cy="11399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a:latin typeface="Cambria Math" panose="02040503050406030204" pitchFamily="18" charset="0"/>
                        </a:rPr>
                        <m:t>𝑃</m:t>
                      </m:r>
                      <m:d>
                        <m:dPr>
                          <m:ctrlPr>
                            <a:rPr lang="en-US" sz="2800" b="0" i="1">
                              <a:latin typeface="Cambria Math" panose="02040503050406030204" pitchFamily="18" charset="0"/>
                            </a:rPr>
                          </m:ctrlPr>
                        </m:dPr>
                        <m:e>
                          <m:sSub>
                            <m:sSubPr>
                              <m:ctrlPr>
                                <a:rPr lang="en-US" sz="2800" b="0" i="1">
                                  <a:latin typeface="Cambria Math" panose="02040503050406030204" pitchFamily="18" charset="0"/>
                                </a:rPr>
                              </m:ctrlPr>
                            </m:sSubPr>
                            <m:e>
                              <m:r>
                                <a:rPr lang="en-US" sz="2800" b="0" i="1">
                                  <a:latin typeface="Cambria Math" panose="02040503050406030204" pitchFamily="18" charset="0"/>
                                </a:rPr>
                                <m:t>𝑉</m:t>
                              </m:r>
                            </m:e>
                            <m:sub>
                              <m:r>
                                <a:rPr lang="en-US" sz="2800" b="0" i="1">
                                  <a:latin typeface="Cambria Math" panose="02040503050406030204" pitchFamily="18" charset="0"/>
                                </a:rPr>
                                <m:t>1</m:t>
                              </m:r>
                            </m:sub>
                          </m:sSub>
                          <m:r>
                            <a:rPr lang="en-US" sz="2800" b="0" i="1">
                              <a:latin typeface="Cambria Math" panose="02040503050406030204" pitchFamily="18" charset="0"/>
                            </a:rPr>
                            <m:t>≤</m:t>
                          </m:r>
                          <m:sSub>
                            <m:sSubPr>
                              <m:ctrlPr>
                                <a:rPr lang="en-US" sz="2800" b="0" i="1">
                                  <a:latin typeface="Cambria Math" panose="02040503050406030204" pitchFamily="18" charset="0"/>
                                </a:rPr>
                              </m:ctrlPr>
                            </m:sSubPr>
                            <m:e>
                              <m:r>
                                <a:rPr lang="en-US" sz="2800" b="0" i="1">
                                  <a:latin typeface="Cambria Math" panose="02040503050406030204" pitchFamily="18" charset="0"/>
                                </a:rPr>
                                <m:t>𝜏</m:t>
                              </m:r>
                            </m:e>
                            <m:sub>
                              <m:r>
                                <a:rPr lang="en-US" sz="2800" b="0" i="1">
                                  <a:latin typeface="Cambria Math" panose="02040503050406030204" pitchFamily="18" charset="0"/>
                                </a:rPr>
                                <m:t>𝑖</m:t>
                              </m:r>
                            </m:sub>
                          </m:sSub>
                          <m:r>
                            <a:rPr lang="en-US" sz="2800" b="0" i="1">
                              <a:latin typeface="Cambria Math" panose="02040503050406030204" pitchFamily="18" charset="0"/>
                            </a:rPr>
                            <m:t>|</m:t>
                          </m:r>
                          <m:r>
                            <a:rPr lang="en-US" sz="2800" b="0" i="1">
                              <a:latin typeface="Cambria Math" panose="02040503050406030204" pitchFamily="18" charset="0"/>
                            </a:rPr>
                            <m:t>𝜃</m:t>
                          </m:r>
                        </m:e>
                      </m:d>
                      <m:r>
                        <a:rPr lang="en-US" sz="2800" b="0" i="1">
                          <a:latin typeface="Cambria Math" panose="02040503050406030204" pitchFamily="18" charset="0"/>
                        </a:rPr>
                        <m:t>=</m:t>
                      </m:r>
                      <m:f>
                        <m:fPr>
                          <m:ctrlPr>
                            <a:rPr lang="en-US" sz="2800" b="0" i="1">
                              <a:latin typeface="Cambria Math" panose="02040503050406030204" pitchFamily="18" charset="0"/>
                            </a:rPr>
                          </m:ctrlPr>
                        </m:fPr>
                        <m:num>
                          <m:r>
                            <a:rPr lang="en-US" sz="2800" b="0" i="1">
                              <a:latin typeface="Cambria Math" panose="02040503050406030204" pitchFamily="18" charset="0"/>
                            </a:rPr>
                            <m:t>1</m:t>
                          </m:r>
                        </m:num>
                        <m:den>
                          <m:rad>
                            <m:radPr>
                              <m:degHide m:val="on"/>
                              <m:ctrlPr>
                                <a:rPr lang="en-US" sz="2800" b="0" i="1">
                                  <a:latin typeface="Cambria Math" panose="02040503050406030204" pitchFamily="18" charset="0"/>
                                </a:rPr>
                              </m:ctrlPr>
                            </m:radPr>
                            <m:deg/>
                            <m:e>
                              <m:r>
                                <a:rPr lang="en-US" sz="2800" b="0" i="1">
                                  <a:latin typeface="Cambria Math" panose="02040503050406030204" pitchFamily="18" charset="0"/>
                                </a:rPr>
                                <m:t>2</m:t>
                              </m:r>
                              <m:r>
                                <a:rPr lang="en-US" sz="2800" b="0" i="1">
                                  <a:latin typeface="Cambria Math" panose="02040503050406030204" pitchFamily="18" charset="0"/>
                                </a:rPr>
                                <m:t>𝜋</m:t>
                              </m:r>
                            </m:e>
                          </m:rad>
                          <m:sSub>
                            <m:sSubPr>
                              <m:ctrlPr>
                                <a:rPr lang="en-US"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𝜖</m:t>
                              </m:r>
                              <m:r>
                                <a:rPr lang="en-US" sz="2800" i="1">
                                  <a:latin typeface="Cambria Math" panose="02040503050406030204" pitchFamily="18" charset="0"/>
                                </a:rPr>
                                <m:t>|</m:t>
                              </m:r>
                              <m:r>
                                <a:rPr lang="en-US" sz="2800" i="1">
                                  <a:latin typeface="Cambria Math" panose="02040503050406030204" pitchFamily="18" charset="0"/>
                                </a:rPr>
                                <m:t>𝜃</m:t>
                              </m:r>
                            </m:sub>
                          </m:sSub>
                        </m:den>
                      </m:f>
                      <m:nary>
                        <m:naryPr>
                          <m:ctrlPr>
                            <a:rPr lang="en-US" sz="2800" b="0" i="1">
                              <a:latin typeface="Cambria Math" panose="02040503050406030204" pitchFamily="18" charset="0"/>
                            </a:rPr>
                          </m:ctrlPr>
                        </m:naryPr>
                        <m:sub>
                          <m:r>
                            <m:rPr>
                              <m:brk m:alnAt="23"/>
                            </m:rPr>
                            <a:rPr lang="en-US" sz="2800" b="0" i="1">
                              <a:latin typeface="Cambria Math" panose="02040503050406030204" pitchFamily="18" charset="0"/>
                            </a:rPr>
                            <m:t>−</m:t>
                          </m:r>
                          <m:r>
                            <a:rPr lang="en-US" sz="2800" b="0" i="1">
                              <a:latin typeface="Cambria Math" panose="02040503050406030204" pitchFamily="18" charset="0"/>
                              <a:ea typeface="Cambria Math" panose="02040503050406030204" pitchFamily="18" charset="0"/>
                            </a:rPr>
                            <m:t>∞</m:t>
                          </m:r>
                        </m:sub>
                        <m:sup>
                          <m:sSub>
                            <m:sSubPr>
                              <m:ctrlPr>
                                <a:rPr lang="en-US" sz="2800" i="1">
                                  <a:latin typeface="Cambria Math" panose="02040503050406030204" pitchFamily="18" charset="0"/>
                                </a:rPr>
                              </m:ctrlPr>
                            </m:sSubPr>
                            <m:e>
                              <m:r>
                                <a:rPr lang="en-US" sz="2800" i="1">
                                  <a:latin typeface="Cambria Math" panose="02040503050406030204" pitchFamily="18" charset="0"/>
                                </a:rPr>
                                <m:t>𝜏</m:t>
                              </m:r>
                            </m:e>
                            <m:sub>
                              <m:r>
                                <a:rPr lang="en-US" sz="2800" i="1">
                                  <a:latin typeface="Cambria Math" panose="02040503050406030204" pitchFamily="18" charset="0"/>
                                </a:rPr>
                                <m:t>𝑖</m:t>
                              </m:r>
                            </m:sub>
                          </m:sSub>
                        </m:sup>
                        <m:e>
                          <m:r>
                            <a:rPr lang="en-US" sz="2800" b="0" i="1">
                              <a:latin typeface="Cambria Math" panose="02040503050406030204" pitchFamily="18" charset="0"/>
                            </a:rPr>
                            <m:t>𝑒𝑥𝑝</m:t>
                          </m:r>
                          <m:d>
                            <m:dPr>
                              <m:ctrlPr>
                                <a:rPr lang="en-US" sz="2800" b="0" i="1">
                                  <a:latin typeface="Cambria Math" panose="02040503050406030204" pitchFamily="18" charset="0"/>
                                </a:rPr>
                              </m:ctrlPr>
                            </m:dPr>
                            <m:e>
                              <m:f>
                                <m:fPr>
                                  <m:ctrlPr>
                                    <a:rPr lang="en-US" sz="2800" b="0" i="1">
                                      <a:latin typeface="Cambria Math" panose="02040503050406030204" pitchFamily="18" charset="0"/>
                                    </a:rPr>
                                  </m:ctrlPr>
                                </m:fPr>
                                <m:num>
                                  <m:r>
                                    <a:rPr lang="en-US" sz="2800" b="0" i="1">
                                      <a:latin typeface="Cambria Math" panose="02040503050406030204" pitchFamily="18" charset="0"/>
                                    </a:rPr>
                                    <m:t>−</m:t>
                                  </m:r>
                                  <m:sSup>
                                    <m:sSupPr>
                                      <m:ctrlPr>
                                        <a:rPr lang="en-US" sz="2800" b="0" i="1">
                                          <a:latin typeface="Cambria Math" panose="02040503050406030204" pitchFamily="18" charset="0"/>
                                        </a:rPr>
                                      </m:ctrlPr>
                                    </m:sSupPr>
                                    <m:e>
                                      <m:d>
                                        <m:dPr>
                                          <m:ctrlPr>
                                            <a:rPr lang="en-US" sz="2800" b="0" i="1">
                                              <a:latin typeface="Cambria Math" panose="02040503050406030204" pitchFamily="18" charset="0"/>
                                            </a:rPr>
                                          </m:ctrlPr>
                                        </m:dPr>
                                        <m:e>
                                          <m:r>
                                            <a:rPr lang="en-US" sz="2800" b="0" i="1">
                                              <a:latin typeface="Cambria Math" panose="02040503050406030204" pitchFamily="18" charset="0"/>
                                            </a:rPr>
                                            <m:t>𝑡</m:t>
                                          </m:r>
                                          <m:r>
                                            <a:rPr lang="en-US" sz="2800" b="0" i="1">
                                              <a:latin typeface="Cambria Math" panose="02040503050406030204" pitchFamily="18" charset="0"/>
                                            </a:rPr>
                                            <m:t>−</m:t>
                                          </m:r>
                                          <m:r>
                                            <a:rPr lang="en-US" sz="2800" b="0" i="1">
                                              <a:latin typeface="Cambria Math" panose="02040503050406030204" pitchFamily="18" charset="0"/>
                                            </a:rPr>
                                            <m:t>𝐸</m:t>
                                          </m:r>
                                          <m:r>
                                            <a:rPr lang="en-US" sz="2800" b="0" i="1">
                                              <a:latin typeface="Cambria Math" panose="02040503050406030204" pitchFamily="18" charset="0"/>
                                            </a:rPr>
                                            <m:t>(</m:t>
                                          </m:r>
                                          <m:sSub>
                                            <m:sSubPr>
                                              <m:ctrlPr>
                                                <a:rPr lang="en-US" sz="2800" b="0" i="1">
                                                  <a:latin typeface="Cambria Math" panose="02040503050406030204" pitchFamily="18" charset="0"/>
                                                </a:rPr>
                                              </m:ctrlPr>
                                            </m:sSubPr>
                                            <m:e>
                                              <m:r>
                                                <a:rPr lang="en-US" sz="2800" b="0" i="1">
                                                  <a:latin typeface="Cambria Math" panose="02040503050406030204" pitchFamily="18" charset="0"/>
                                                </a:rPr>
                                                <m:t>𝑉</m:t>
                                              </m:r>
                                            </m:e>
                                            <m:sub>
                                              <m:r>
                                                <a:rPr lang="en-US" sz="2800" b="0" i="1">
                                                  <a:latin typeface="Cambria Math" panose="02040503050406030204" pitchFamily="18" charset="0"/>
                                                </a:rPr>
                                                <m:t>𝑖</m:t>
                                              </m:r>
                                            </m:sub>
                                          </m:sSub>
                                          <m:r>
                                            <a:rPr lang="en-US" sz="2800" b="0" i="1">
                                              <a:latin typeface="Cambria Math" panose="02040503050406030204" pitchFamily="18" charset="0"/>
                                            </a:rPr>
                                            <m:t>|</m:t>
                                          </m:r>
                                          <m:r>
                                            <a:rPr lang="en-US" sz="2800" b="0" i="1">
                                              <a:latin typeface="Cambria Math" panose="02040503050406030204" pitchFamily="18" charset="0"/>
                                            </a:rPr>
                                            <m:t>𝜃</m:t>
                                          </m:r>
                                          <m:r>
                                            <a:rPr lang="en-US" sz="2800" b="0" i="1">
                                              <a:latin typeface="Cambria Math" panose="02040503050406030204" pitchFamily="18" charset="0"/>
                                            </a:rPr>
                                            <m:t>)</m:t>
                                          </m:r>
                                        </m:e>
                                      </m:d>
                                    </m:e>
                                    <m:sup>
                                      <m:r>
                                        <a:rPr lang="en-US" sz="2800" b="0" i="1">
                                          <a:latin typeface="Cambria Math" panose="02040503050406030204" pitchFamily="18" charset="0"/>
                                        </a:rPr>
                                        <m:t>2</m:t>
                                      </m:r>
                                    </m:sup>
                                  </m:sSup>
                                </m:num>
                                <m:den>
                                  <m:r>
                                    <a:rPr lang="en-US" sz="2800" b="0" i="1">
                                      <a:latin typeface="Cambria Math" panose="02040503050406030204" pitchFamily="18" charset="0"/>
                                    </a:rPr>
                                    <m:t>2</m:t>
                                  </m:r>
                                  <m:sSubSup>
                                    <m:sSubSupPr>
                                      <m:ctrlPr>
                                        <a:rPr lang="en-US" sz="2800" b="0" i="1">
                                          <a:latin typeface="Cambria Math" panose="02040503050406030204" pitchFamily="18" charset="0"/>
                                        </a:rPr>
                                      </m:ctrlPr>
                                    </m:sSubSupPr>
                                    <m:e>
                                      <m:r>
                                        <a:rPr lang="en-US" sz="2800" i="1">
                                          <a:latin typeface="Cambria Math" panose="02040503050406030204" pitchFamily="18" charset="0"/>
                                        </a:rPr>
                                        <m:t>𝜎</m:t>
                                      </m:r>
                                    </m:e>
                                    <m:sub>
                                      <m:r>
                                        <a:rPr lang="en-US" sz="2800" i="1">
                                          <a:latin typeface="Cambria Math" panose="02040503050406030204" pitchFamily="18" charset="0"/>
                                        </a:rPr>
                                        <m:t>𝜖</m:t>
                                      </m:r>
                                      <m:r>
                                        <a:rPr lang="en-US" sz="2800" i="1">
                                          <a:latin typeface="Cambria Math" panose="02040503050406030204" pitchFamily="18" charset="0"/>
                                        </a:rPr>
                                        <m:t>|</m:t>
                                      </m:r>
                                      <m:r>
                                        <a:rPr lang="en-US" sz="2800" i="1">
                                          <a:latin typeface="Cambria Math" panose="02040503050406030204" pitchFamily="18" charset="0"/>
                                        </a:rPr>
                                        <m:t>𝜃</m:t>
                                      </m:r>
                                    </m:sub>
                                    <m:sup>
                                      <m:r>
                                        <a:rPr lang="en-US" sz="2800" b="0" i="1">
                                          <a:latin typeface="Cambria Math" panose="02040503050406030204" pitchFamily="18" charset="0"/>
                                        </a:rPr>
                                        <m:t>2</m:t>
                                      </m:r>
                                    </m:sup>
                                  </m:sSubSup>
                                </m:den>
                              </m:f>
                            </m:e>
                          </m:d>
                        </m:e>
                      </m:nary>
                      <m:r>
                        <a:rPr lang="en-US" sz="2800" b="0" i="1">
                          <a:latin typeface="Cambria Math" panose="02040503050406030204" pitchFamily="18" charset="0"/>
                        </a:rPr>
                        <m:t>𝑑𝑡</m:t>
                      </m:r>
                      <m:r>
                        <a:rPr lang="en-US" sz="2800" b="0" i="1">
                          <a:latin typeface="Cambria Math" panose="02040503050406030204" pitchFamily="18" charset="0"/>
                        </a:rPr>
                        <m:t> </m:t>
                      </m:r>
                    </m:oMath>
                  </m:oMathPara>
                </a14:m>
                <a:endParaRPr lang="en-US" sz="2800"/>
              </a:p>
            </p:txBody>
          </p:sp>
        </mc:Choice>
        <mc:Fallback xmlns="">
          <p:sp>
            <p:nvSpPr>
              <p:cNvPr id="7" name="TextBox 6">
                <a:extLst>
                  <a:ext uri="{FF2B5EF4-FFF2-40B4-BE49-F238E27FC236}">
                    <a16:creationId xmlns:a16="http://schemas.microsoft.com/office/drawing/2014/main" id="{69E6D1D2-9FD0-9246-91E1-095E6F229523}"/>
                  </a:ext>
                </a:extLst>
              </p:cNvPr>
              <p:cNvSpPr txBox="1">
                <a:spLocks noRot="1" noChangeAspect="1" noMove="1" noResize="1" noEditPoints="1" noAdjustHandles="1" noChangeArrowheads="1" noChangeShapeType="1" noTextEdit="1"/>
              </p:cNvSpPr>
              <p:nvPr/>
            </p:nvSpPr>
            <p:spPr>
              <a:xfrm>
                <a:off x="1134534" y="2162784"/>
                <a:ext cx="9431865" cy="1139927"/>
              </a:xfrm>
              <a:prstGeom prst="rect">
                <a:avLst/>
              </a:prstGeom>
              <a:blipFill>
                <a:blip r:embed="rId3"/>
                <a:stretch>
                  <a:fillRect t="-150549" b="-213187"/>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2C87DC1F-8401-2E44-9ACA-FD1C3EC813C0}"/>
              </a:ext>
            </a:extLst>
          </p:cNvPr>
          <p:cNvSpPr>
            <a:spLocks noGrp="1"/>
          </p:cNvSpPr>
          <p:nvPr>
            <p:ph type="sldNum" sz="quarter" idx="12"/>
          </p:nvPr>
        </p:nvSpPr>
        <p:spPr/>
        <p:txBody>
          <a:bodyPr/>
          <a:lstStyle/>
          <a:p>
            <a:fld id="{0B97A0ED-0713-854E-AE67-C1B678B4A72A}" type="slidenum">
              <a:rPr lang="en-US" smtClean="0"/>
              <a:t>9</a:t>
            </a:fld>
            <a:endParaRPr lang="en-US"/>
          </a:p>
        </p:txBody>
      </p:sp>
      <p:sp>
        <p:nvSpPr>
          <p:cNvPr id="3" name="TextBox 2">
            <a:extLst>
              <a:ext uri="{FF2B5EF4-FFF2-40B4-BE49-F238E27FC236}">
                <a16:creationId xmlns:a16="http://schemas.microsoft.com/office/drawing/2014/main" id="{17CFF6C8-579E-1D4E-BB51-47A14CA439CB}"/>
              </a:ext>
            </a:extLst>
          </p:cNvPr>
          <p:cNvSpPr txBox="1"/>
          <p:nvPr/>
        </p:nvSpPr>
        <p:spPr>
          <a:xfrm>
            <a:off x="838200" y="5358384"/>
            <a:ext cx="10515600" cy="923330"/>
          </a:xfrm>
          <a:prstGeom prst="rect">
            <a:avLst/>
          </a:prstGeom>
          <a:noFill/>
          <a:ln>
            <a:solidFill>
              <a:schemeClr val="accent1"/>
            </a:solidFill>
          </a:ln>
        </p:spPr>
        <p:txBody>
          <a:bodyPr wrap="square" rtlCol="0">
            <a:spAutoFit/>
          </a:bodyPr>
          <a:lstStyle/>
          <a:p>
            <a:r>
              <a:rPr lang="en-US"/>
              <a:t>If you are not familiar with the normal cdf (also known as the normal ogive) and want to understasnd it better, please see </a:t>
            </a:r>
            <a:r>
              <a:rPr lang="en-US">
                <a:hlinkClick r:id="rId4"/>
              </a:rPr>
              <a:t>http://www.r-bloggers.com/normal-distribution-functions/</a:t>
            </a:r>
            <a:r>
              <a:rPr lang="en-US"/>
              <a:t> which shows how you can use it in R, and also see my ppt slides “2_Background_Statistical_Concepts.pptx”</a:t>
            </a:r>
          </a:p>
        </p:txBody>
      </p:sp>
    </p:spTree>
    <p:extLst>
      <p:ext uri="{BB962C8B-B14F-4D97-AF65-F5344CB8AC3E}">
        <p14:creationId xmlns:p14="http://schemas.microsoft.com/office/powerpoint/2010/main" val="2348332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B359046-2168-ED44-952F-7B596DD8F321}" vid="{82B8B6F5-78C7-3441-B43D-E1B51203F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23573</TotalTime>
  <Words>1804</Words>
  <Application>Microsoft Macintosh PowerPoint</Application>
  <PresentationFormat>Widescreen</PresentationFormat>
  <Paragraphs>163</Paragraphs>
  <Slides>28</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6" baseType="lpstr">
      <vt:lpstr>Arial</vt:lpstr>
      <vt:lpstr>Calibri</vt:lpstr>
      <vt:lpstr>Calibri Light</vt:lpstr>
      <vt:lpstr>Cambria Math</vt:lpstr>
      <vt:lpstr>Courier</vt:lpstr>
      <vt:lpstr>Courier New</vt:lpstr>
      <vt:lpstr>Office Theme</vt:lpstr>
      <vt:lpstr>Equation</vt:lpstr>
      <vt:lpstr>Using the Normal Ogive to Derive an Item Characteristic Curve</vt:lpstr>
      <vt:lpstr>Lord &amp; Novick (1968)</vt:lpstr>
      <vt:lpstr>It Starts with a Test and an Item</vt:lpstr>
      <vt:lpstr>Now Build a Model</vt:lpstr>
      <vt:lpstr>A Regression Equation</vt:lpstr>
      <vt:lpstr>A (Hypothetical) Visualization for 500 students on item 1 when ρ1 = 0.70</vt:lpstr>
      <vt:lpstr>Notes</vt:lpstr>
      <vt:lpstr>Item with a Threshold at  Vi =τ_i=1</vt:lpstr>
      <vt:lpstr>Use the Normal Cumulative Distribution Function (CDF)</vt:lpstr>
      <vt:lpstr>When θ=-1 </vt:lpstr>
      <vt:lpstr>P(V≥1) when θ = -1 is .01</vt:lpstr>
      <vt:lpstr>What about when θ =1 ?</vt:lpstr>
      <vt:lpstr>P(V&gt;1) when θ=1  is .34</vt:lpstr>
      <vt:lpstr>What about when θ = 2 ?</vt:lpstr>
      <vt:lpstr>P(V&gt;1) when θ=2  is .72</vt:lpstr>
      <vt:lpstr>The Story So Far</vt:lpstr>
      <vt:lpstr>From Latent to Observed</vt:lpstr>
      <vt:lpstr>Dichotomization Rule</vt:lpstr>
      <vt:lpstr>Putting this Together</vt:lpstr>
      <vt:lpstr>Two Parameter Normal Ogive ICC</vt:lpstr>
      <vt:lpstr>Plot of the ICC for this Item in R</vt:lpstr>
      <vt:lpstr>This explains why</vt:lpstr>
      <vt:lpstr>From IRT Parameters back to Factor Analytic Parameters</vt:lpstr>
      <vt:lpstr>The Three Parameter Normal Ogive Model</vt:lpstr>
      <vt:lpstr>Logistic PDF and CDF</vt:lpstr>
      <vt:lpstr>Applying the Logistic PDF and CDF in R</vt:lpstr>
      <vt:lpstr>Logistic CDF as IRF</vt:lpstr>
      <vt:lpstr>The Logistic vs. Normal Ogive IRT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Item Response Theory Models for Binary Items</dc:title>
  <dc:creator>Derek Briggs</dc:creator>
  <cp:lastModifiedBy>Derek Briggs</cp:lastModifiedBy>
  <cp:revision>49</cp:revision>
  <dcterms:created xsi:type="dcterms:W3CDTF">2020-02-02T21:38:24Z</dcterms:created>
  <dcterms:modified xsi:type="dcterms:W3CDTF">2026-01-25T18:29:50Z</dcterms:modified>
</cp:coreProperties>
</file>